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318" r:id="rId3"/>
    <p:sldId id="260" r:id="rId4"/>
    <p:sldId id="292" r:id="rId5"/>
    <p:sldId id="293" r:id="rId6"/>
    <p:sldId id="294" r:id="rId7"/>
    <p:sldId id="319" r:id="rId8"/>
    <p:sldId id="305" r:id="rId9"/>
    <p:sldId id="306" r:id="rId10"/>
    <p:sldId id="307" r:id="rId11"/>
    <p:sldId id="308" r:id="rId12"/>
    <p:sldId id="315" r:id="rId13"/>
    <p:sldId id="313" r:id="rId14"/>
    <p:sldId id="310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291" r:id="rId23"/>
  </p:sldIdLst>
  <p:sldSz cx="12192000" cy="6858000"/>
  <p:notesSz cx="6858000" cy="9144000"/>
  <p:embeddedFontLst>
    <p:embeddedFont>
      <p:font typeface="SimHei" panose="02010609060101010101" pitchFamily="49" charset="-122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华文行楷" panose="02010800040101010101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6"/>
    <a:srgbClr val="0070C0"/>
    <a:srgbClr val="698BA3"/>
    <a:srgbClr val="F2F2F2"/>
    <a:srgbClr val="E2E2E3"/>
    <a:srgbClr val="4094D0"/>
    <a:srgbClr val="FFC000"/>
    <a:srgbClr val="C30D0D"/>
    <a:srgbClr val="9CC5FD"/>
    <a:srgbClr val="2F6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3963" autoAdjust="0"/>
  </p:normalViewPr>
  <p:slideViewPr>
    <p:cSldViewPr snapToGrid="0">
      <p:cViewPr varScale="1">
        <p:scale>
          <a:sx n="82" d="100"/>
          <a:sy n="82" d="100"/>
        </p:scale>
        <p:origin x="67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5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36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4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764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31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17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3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235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028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097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52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550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16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425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59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1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8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3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32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118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28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44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6C6DE95-9D12-1B47-773A-AC223A198194}"/>
              </a:ext>
            </a:extLst>
          </p:cNvPr>
          <p:cNvGrpSpPr/>
          <p:nvPr/>
        </p:nvGrpSpPr>
        <p:grpSpPr>
          <a:xfrm>
            <a:off x="0" y="1807695"/>
            <a:ext cx="12264091" cy="3048962"/>
            <a:chOff x="0" y="2120949"/>
            <a:chExt cx="12264091" cy="3048962"/>
          </a:xfrm>
        </p:grpSpPr>
        <p:pic>
          <p:nvPicPr>
            <p:cNvPr id="9" name="MH_Other_8"/>
            <p:cNvPicPr/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87"/>
            <a:stretch>
              <a:fillRect/>
            </a:stretch>
          </p:blipFill>
          <p:spPr bwMode="auto">
            <a:xfrm rot="5400000" flipH="1">
              <a:off x="6024000" y="-3032194"/>
              <a:ext cx="144000" cy="10450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MH_Other_8"/>
            <p:cNvPicPr/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87"/>
            <a:stretch>
              <a:fillRect/>
            </a:stretch>
          </p:blipFill>
          <p:spPr bwMode="auto">
            <a:xfrm rot="16200000" flipH="1" flipV="1">
              <a:off x="6024001" y="-127232"/>
              <a:ext cx="144000" cy="10450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0" y="2204967"/>
              <a:ext cx="12192000" cy="28613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2092" y="2570340"/>
              <a:ext cx="12191999" cy="217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8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学术写作与学术规范 </a:t>
              </a:r>
              <a:endPara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48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小组研讨汇报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59" y="191467"/>
            <a:ext cx="4624081" cy="1284467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3E5BC4C-8FC0-4C2E-59D0-D565B4B2FD18}"/>
              </a:ext>
            </a:extLst>
          </p:cNvPr>
          <p:cNvSpPr txBox="1"/>
          <p:nvPr/>
        </p:nvSpPr>
        <p:spPr>
          <a:xfrm>
            <a:off x="4023940" y="5327571"/>
            <a:ext cx="1467020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6E28C7B-823C-AF53-EE26-7BDDD5E6FDF5}"/>
              </a:ext>
            </a:extLst>
          </p:cNvPr>
          <p:cNvSpPr txBox="1"/>
          <p:nvPr/>
        </p:nvSpPr>
        <p:spPr>
          <a:xfrm>
            <a:off x="4528307" y="5949345"/>
            <a:ext cx="344191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5" name="TextBox 6"/>
          <p:cNvSpPr txBox="1"/>
          <p:nvPr/>
        </p:nvSpPr>
        <p:spPr>
          <a:xfrm>
            <a:off x="-113984" y="927987"/>
            <a:ext cx="2650921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3573716" y="187648"/>
            <a:ext cx="12623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085AA"/>
                </a:solidFill>
              </a:rPr>
              <a:t>论文</a:t>
            </a:r>
            <a:r>
              <a:rPr lang="en-US" altLang="zh-CN" sz="2400" b="1" dirty="0">
                <a:solidFill>
                  <a:srgbClr val="6085AA"/>
                </a:solidFill>
              </a:rPr>
              <a:t>2</a:t>
            </a:r>
            <a:r>
              <a:rPr lang="zh-CN" altLang="en-US" sz="2400" b="1" dirty="0">
                <a:solidFill>
                  <a:srgbClr val="6085AA"/>
                </a:solidFill>
              </a:rPr>
              <a:t>：</a:t>
            </a:r>
            <a:r>
              <a:rPr lang="en-US" altLang="zh-CN" sz="2400" b="1" dirty="0">
                <a:solidFill>
                  <a:srgbClr val="6085AA"/>
                </a:solidFill>
              </a:rPr>
              <a:t>Joint Audio-Visual Deepfake Detection</a:t>
            </a:r>
            <a:endParaRPr lang="zh-CN" altLang="en-US" sz="2400" b="1" dirty="0">
              <a:solidFill>
                <a:srgbClr val="6085AA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CAE5F96-ECDA-522F-017E-FF93C6E5F1E4}"/>
              </a:ext>
            </a:extLst>
          </p:cNvPr>
          <p:cNvGrpSpPr/>
          <p:nvPr/>
        </p:nvGrpSpPr>
        <p:grpSpPr>
          <a:xfrm>
            <a:off x="6813518" y="1614598"/>
            <a:ext cx="8240666" cy="1384217"/>
            <a:chOff x="562068" y="4691396"/>
            <a:chExt cx="8240666" cy="138421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7E4E059-00DA-E070-C177-580CB7BB10FE}"/>
                </a:ext>
              </a:extLst>
            </p:cNvPr>
            <p:cNvSpPr txBox="1"/>
            <p:nvPr/>
          </p:nvSpPr>
          <p:spPr>
            <a:xfrm>
              <a:off x="592184" y="5217522"/>
              <a:ext cx="8210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p"/>
              </a:pPr>
              <a:r>
                <a:rPr lang="zh-CN" altLang="en-US" dirty="0"/>
                <a:t>未能充分描述技术的</a:t>
              </a:r>
              <a:r>
                <a:rPr lang="zh-CN" altLang="en-US" b="1" dirty="0">
                  <a:solidFill>
                    <a:srgbClr val="C00000"/>
                  </a:solidFill>
                </a:rPr>
                <a:t>具体难点或挑战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6F99D49-31E6-AD15-DC06-4074AB4CC53C}"/>
                </a:ext>
              </a:extLst>
            </p:cNvPr>
            <p:cNvSpPr txBox="1"/>
            <p:nvPr/>
          </p:nvSpPr>
          <p:spPr>
            <a:xfrm>
              <a:off x="592184" y="5706281"/>
              <a:ext cx="384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p"/>
              </a:pPr>
              <a:r>
                <a:rPr lang="zh-CN" altLang="en-US" dirty="0"/>
                <a:t>缺少对</a:t>
              </a:r>
              <a:r>
                <a:rPr lang="zh-CN" altLang="en-US" b="1" dirty="0">
                  <a:solidFill>
                    <a:srgbClr val="C00000"/>
                  </a:solidFill>
                </a:rPr>
                <a:t>文章的组织结构</a:t>
              </a:r>
              <a:r>
                <a:rPr lang="zh-CN" altLang="en-US" dirty="0"/>
                <a:t>进行总结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0EFEF06-240D-6FBF-CE6A-ABA85FF117BB}"/>
                </a:ext>
              </a:extLst>
            </p:cNvPr>
            <p:cNvSpPr txBox="1"/>
            <p:nvPr/>
          </p:nvSpPr>
          <p:spPr>
            <a:xfrm>
              <a:off x="562068" y="4691396"/>
              <a:ext cx="298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缺点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D7D11DB-972C-5A95-9045-3BBBD68116F4}"/>
              </a:ext>
            </a:extLst>
          </p:cNvPr>
          <p:cNvGrpSpPr/>
          <p:nvPr/>
        </p:nvGrpSpPr>
        <p:grpSpPr>
          <a:xfrm>
            <a:off x="1073056" y="1559845"/>
            <a:ext cx="9338686" cy="2560367"/>
            <a:chOff x="562068" y="1455812"/>
            <a:chExt cx="9338686" cy="256036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28A2CA0-D4CE-8F2E-0651-5B26B10FC683}"/>
                </a:ext>
              </a:extLst>
            </p:cNvPr>
            <p:cNvSpPr txBox="1"/>
            <p:nvPr/>
          </p:nvSpPr>
          <p:spPr>
            <a:xfrm>
              <a:off x="562068" y="1455812"/>
              <a:ext cx="298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优点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6285AFB-30E9-0975-D137-E24BC90D0C6E}"/>
                </a:ext>
              </a:extLst>
            </p:cNvPr>
            <p:cNvSpPr txBox="1"/>
            <p:nvPr/>
          </p:nvSpPr>
          <p:spPr>
            <a:xfrm>
              <a:off x="601645" y="2126691"/>
              <a:ext cx="5924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dirty="0"/>
                <a:t>开门见山，详略得当，提出研究背景和研究意义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45BFD8-4A1E-EF0D-D464-A2C643CC67BF}"/>
                </a:ext>
              </a:extLst>
            </p:cNvPr>
            <p:cNvSpPr txBox="1"/>
            <p:nvPr/>
          </p:nvSpPr>
          <p:spPr>
            <a:xfrm>
              <a:off x="601645" y="2580244"/>
              <a:ext cx="6059473" cy="685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14000"/>
                </a:lnSpc>
                <a:buFont typeface="Wingdings" panose="05000000000000000000" pitchFamily="2" charset="2"/>
                <a:buChar char="n"/>
              </a:pPr>
              <a:r>
                <a:rPr lang="zh-CN" altLang="en-US" dirty="0"/>
                <a:t>结合</a:t>
              </a:r>
              <a:r>
                <a:rPr lang="zh-CN" altLang="en-US" sz="1800" dirty="0">
                  <a:latin typeface="Arial" panose="020B0604020202020204" pitchFamily="34" charset="0"/>
                </a:rPr>
                <a:t>图片阐明</a:t>
              </a:r>
              <a:r>
                <a:rPr lang="zh-CN" altLang="en-US" dirty="0"/>
                <a:t>研究动机和灵感</a:t>
              </a:r>
              <a:r>
                <a:rPr lang="zh-CN" altLang="en-US" sz="1800" dirty="0">
                  <a:latin typeface="Arial" panose="020B0604020202020204" pitchFamily="34" charset="0"/>
                </a:rPr>
                <a:t>，便于读者理解</a:t>
              </a:r>
              <a:endParaRPr lang="zh-CN" altLang="en-US" dirty="0"/>
            </a:p>
            <a:p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F1F5276-E747-EC1E-40C0-BA2AB4DE0C31}"/>
                </a:ext>
              </a:extLst>
            </p:cNvPr>
            <p:cNvSpPr txBox="1"/>
            <p:nvPr/>
          </p:nvSpPr>
          <p:spPr>
            <a:xfrm>
              <a:off x="601645" y="3110384"/>
              <a:ext cx="9299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dirty="0"/>
                <a:t>由浅入深地阐明各种方法的局限性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0A873BE-5939-64C8-DC60-3846EDB020E8}"/>
                </a:ext>
              </a:extLst>
            </p:cNvPr>
            <p:cNvSpPr txBox="1"/>
            <p:nvPr/>
          </p:nvSpPr>
          <p:spPr>
            <a:xfrm>
              <a:off x="601645" y="3646847"/>
              <a:ext cx="4599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dirty="0"/>
                <a:t>对文章贡献进行总结，使读者一目了然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F36362E-5B7C-9B1A-48FB-2E0635A3B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04" y="4309787"/>
            <a:ext cx="3264012" cy="2189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4017FC7-39B3-1CD0-3055-4119FDE2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965" y="4305238"/>
            <a:ext cx="4686069" cy="2189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ADCDEED-6FEE-6994-A97E-D0A471D1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283" y="4323154"/>
            <a:ext cx="3162201" cy="2189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19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5" name="TextBox 6"/>
          <p:cNvSpPr txBox="1"/>
          <p:nvPr/>
        </p:nvSpPr>
        <p:spPr>
          <a:xfrm>
            <a:off x="217710" y="927987"/>
            <a:ext cx="2650921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745E9F-460B-6F3A-95D6-43E7D2AFF06C}"/>
              </a:ext>
            </a:extLst>
          </p:cNvPr>
          <p:cNvSpPr txBox="1"/>
          <p:nvPr/>
        </p:nvSpPr>
        <p:spPr>
          <a:xfrm>
            <a:off x="5638800" y="28803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3573716" y="187648"/>
            <a:ext cx="12623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085AA"/>
                </a:solidFill>
              </a:rPr>
              <a:t>论文</a:t>
            </a:r>
            <a:r>
              <a:rPr lang="en-US" altLang="zh-CN" sz="2400" b="1" dirty="0">
                <a:solidFill>
                  <a:srgbClr val="6085AA"/>
                </a:solidFill>
              </a:rPr>
              <a:t>2</a:t>
            </a:r>
            <a:r>
              <a:rPr lang="zh-CN" altLang="en-US" sz="2400" b="1" dirty="0">
                <a:solidFill>
                  <a:srgbClr val="6085AA"/>
                </a:solidFill>
              </a:rPr>
              <a:t>：</a:t>
            </a:r>
            <a:r>
              <a:rPr lang="en-US" altLang="zh-CN" sz="2400" b="1" dirty="0">
                <a:solidFill>
                  <a:srgbClr val="6085AA"/>
                </a:solidFill>
              </a:rPr>
              <a:t>Joint Audio-Visual Deepfake Detection</a:t>
            </a:r>
            <a:endParaRPr lang="zh-CN" altLang="en-US" sz="2400" b="1" dirty="0">
              <a:solidFill>
                <a:srgbClr val="6085AA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0F006B-1D15-ABE2-8C4C-8ABD7B20A1EE}"/>
              </a:ext>
            </a:extLst>
          </p:cNvPr>
          <p:cNvSpPr txBox="1"/>
          <p:nvPr/>
        </p:nvSpPr>
        <p:spPr>
          <a:xfrm>
            <a:off x="585247" y="2279294"/>
            <a:ext cx="1022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层次</a:t>
            </a:r>
            <a:r>
              <a:rPr lang="zh-CN" altLang="en-US" sz="20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分明</a:t>
            </a:r>
            <a:r>
              <a:rPr lang="zh-CN" altLang="en-US" sz="2000" b="1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以深度伪造检测主线，将相关工作梳理为三类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DCF615-2CFE-BF22-C3B3-5EE52A22F1B5}"/>
              </a:ext>
            </a:extLst>
          </p:cNvPr>
          <p:cNvSpPr txBox="1"/>
          <p:nvPr/>
        </p:nvSpPr>
        <p:spPr>
          <a:xfrm>
            <a:off x="585246" y="3108815"/>
            <a:ext cx="8210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突出不同</a:t>
            </a:r>
            <a:r>
              <a:rPr lang="zh-CN" altLang="en-US" sz="2000" b="1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与前人的工作进行比较，强调自己工作的特点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0A2834-A105-6213-39E8-895827BAAA94}"/>
              </a:ext>
            </a:extLst>
          </p:cNvPr>
          <p:cNvSpPr txBox="1"/>
          <p:nvPr/>
        </p:nvSpPr>
        <p:spPr>
          <a:xfrm>
            <a:off x="562069" y="1586330"/>
            <a:ext cx="298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130FF4-B17F-36B8-AF1D-B0787E1B237D}"/>
              </a:ext>
            </a:extLst>
          </p:cNvPr>
          <p:cNvSpPr txBox="1"/>
          <p:nvPr/>
        </p:nvSpPr>
        <p:spPr>
          <a:xfrm>
            <a:off x="562069" y="5680840"/>
            <a:ext cx="9724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在对相关工作进行总结时，部分句子只有研究方法和研究内容，而</a:t>
            </a:r>
            <a:r>
              <a:rPr lang="zh-CN" altLang="en-US" sz="20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缺乏研究结论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AF482D-D5C2-1D48-244B-04BDCE42E071}"/>
              </a:ext>
            </a:extLst>
          </p:cNvPr>
          <p:cNvSpPr txBox="1"/>
          <p:nvPr/>
        </p:nvSpPr>
        <p:spPr>
          <a:xfrm>
            <a:off x="562068" y="5157620"/>
            <a:ext cx="298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4585DE35-A411-BA3E-8CD3-3B8B0DD116B3}"/>
              </a:ext>
            </a:extLst>
          </p:cNvPr>
          <p:cNvSpPr/>
          <p:nvPr/>
        </p:nvSpPr>
        <p:spPr>
          <a:xfrm>
            <a:off x="7508653" y="1845871"/>
            <a:ext cx="331690" cy="1241833"/>
          </a:xfrm>
          <a:prstGeom prst="leftBrace">
            <a:avLst>
              <a:gd name="adj1" fmla="val 17131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4930E9-E5E9-510F-D410-0C993DB0DBF0}"/>
              </a:ext>
            </a:extLst>
          </p:cNvPr>
          <p:cNvSpPr txBox="1"/>
          <p:nvPr/>
        </p:nvSpPr>
        <p:spPr>
          <a:xfrm>
            <a:off x="7840343" y="1667392"/>
            <a:ext cx="821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视频伪造检测 </a:t>
            </a:r>
            <a:r>
              <a:rPr lang="en-US" altLang="zh-CN" sz="1600" dirty="0"/>
              <a:t>(</a:t>
            </a:r>
            <a:r>
              <a:rPr lang="zh-CN" altLang="en-US" sz="1600" dirty="0"/>
              <a:t>Video deepfake detection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65FB293-DA1C-667B-EEF9-BEFF75BC8FA8}"/>
              </a:ext>
            </a:extLst>
          </p:cNvPr>
          <p:cNvSpPr txBox="1"/>
          <p:nvPr/>
        </p:nvSpPr>
        <p:spPr>
          <a:xfrm>
            <a:off x="7845428" y="2294276"/>
            <a:ext cx="821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音频伪造检测 </a:t>
            </a:r>
            <a:r>
              <a:rPr lang="en-US" altLang="zh-CN" sz="1600" dirty="0"/>
              <a:t>(</a:t>
            </a:r>
            <a:r>
              <a:rPr lang="zh-CN" altLang="en-US" sz="1600" dirty="0"/>
              <a:t>Audio deepfake detection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CA02E6-10CB-0A0A-82EC-0CBFB4D778A6}"/>
              </a:ext>
            </a:extLst>
          </p:cNvPr>
          <p:cNvSpPr txBox="1"/>
          <p:nvPr/>
        </p:nvSpPr>
        <p:spPr>
          <a:xfrm>
            <a:off x="7840343" y="2919160"/>
            <a:ext cx="821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视频和音频交叉建模 </a:t>
            </a:r>
            <a:r>
              <a:rPr lang="en-US" altLang="zh-CN" sz="1600" dirty="0"/>
              <a:t>(cross-modeling)</a:t>
            </a:r>
            <a:endParaRPr lang="zh-CN" altLang="en-US" sz="1600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01B1AD8-CC7A-6A5F-F2B0-AE5E737B33D3}"/>
              </a:ext>
            </a:extLst>
          </p:cNvPr>
          <p:cNvGrpSpPr/>
          <p:nvPr/>
        </p:nvGrpSpPr>
        <p:grpSpPr>
          <a:xfrm>
            <a:off x="1543170" y="3641825"/>
            <a:ext cx="8543098" cy="1405544"/>
            <a:chOff x="1543170" y="3539323"/>
            <a:chExt cx="8543098" cy="1405544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B04D0EA-432F-70D6-9480-56C79D28841A}"/>
                </a:ext>
              </a:extLst>
            </p:cNvPr>
            <p:cNvGrpSpPr/>
            <p:nvPr/>
          </p:nvGrpSpPr>
          <p:grpSpPr>
            <a:xfrm>
              <a:off x="1543170" y="3546089"/>
              <a:ext cx="4056456" cy="1398778"/>
              <a:chOff x="1026926" y="3814923"/>
              <a:chExt cx="4056456" cy="1398778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EAE2763B-4133-0D52-7523-AEC954627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926" y="3814923"/>
                <a:ext cx="4056456" cy="139877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5BE8483-32B7-C812-97C8-9C63E3813BBD}"/>
                  </a:ext>
                </a:extLst>
              </p:cNvPr>
              <p:cNvSpPr txBox="1"/>
              <p:nvPr/>
            </p:nvSpPr>
            <p:spPr>
              <a:xfrm>
                <a:off x="1045965" y="3814923"/>
                <a:ext cx="460890" cy="2306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C413EFC-A4A6-6412-8486-384BAF3E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459" y="3539323"/>
              <a:ext cx="4119809" cy="139182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9EA6D82-5114-322F-2761-5CF8C09F5767}"/>
              </a:ext>
            </a:extLst>
          </p:cNvPr>
          <p:cNvSpPr txBox="1"/>
          <p:nvPr/>
        </p:nvSpPr>
        <p:spPr>
          <a:xfrm>
            <a:off x="562068" y="6172769"/>
            <a:ext cx="8449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例：[59] proposes an end to end ResNe-like framework to identify spoofed audios.</a:t>
            </a:r>
          </a:p>
        </p:txBody>
      </p:sp>
    </p:spTree>
    <p:extLst>
      <p:ext uri="{BB962C8B-B14F-4D97-AF65-F5344CB8AC3E}">
        <p14:creationId xmlns:p14="http://schemas.microsoft.com/office/powerpoint/2010/main" val="147086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5" name="TextBox 6"/>
          <p:cNvSpPr txBox="1"/>
          <p:nvPr/>
        </p:nvSpPr>
        <p:spPr>
          <a:xfrm>
            <a:off x="217710" y="927987"/>
            <a:ext cx="2650921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模型与方法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745E9F-460B-6F3A-95D6-43E7D2AFF06C}"/>
              </a:ext>
            </a:extLst>
          </p:cNvPr>
          <p:cNvSpPr txBox="1"/>
          <p:nvPr/>
        </p:nvSpPr>
        <p:spPr>
          <a:xfrm>
            <a:off x="5638800" y="28803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3573716" y="187648"/>
            <a:ext cx="12623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085AA"/>
                </a:solidFill>
              </a:rPr>
              <a:t>论文</a:t>
            </a:r>
            <a:r>
              <a:rPr lang="en-US" altLang="zh-CN" sz="2400" b="1" dirty="0">
                <a:solidFill>
                  <a:srgbClr val="6085AA"/>
                </a:solidFill>
              </a:rPr>
              <a:t>2</a:t>
            </a:r>
            <a:r>
              <a:rPr lang="zh-CN" altLang="en-US" sz="2400" b="1" dirty="0">
                <a:solidFill>
                  <a:srgbClr val="6085AA"/>
                </a:solidFill>
              </a:rPr>
              <a:t>：</a:t>
            </a:r>
            <a:r>
              <a:rPr lang="en-US" altLang="zh-CN" sz="2400" b="1" dirty="0">
                <a:solidFill>
                  <a:srgbClr val="6085AA"/>
                </a:solidFill>
              </a:rPr>
              <a:t>Joint Audio-Visual Deepfake Detection</a:t>
            </a:r>
            <a:endParaRPr lang="zh-CN" altLang="en-US" sz="2400" b="1" dirty="0">
              <a:solidFill>
                <a:srgbClr val="6085AA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FCC84-34CB-828E-EF3A-9442489F700F}"/>
              </a:ext>
            </a:extLst>
          </p:cNvPr>
          <p:cNvSpPr txBox="1"/>
          <p:nvPr/>
        </p:nvSpPr>
        <p:spPr>
          <a:xfrm>
            <a:off x="585247" y="1466924"/>
            <a:ext cx="298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473D99-5C45-19FC-7496-470B4AE2551D}"/>
              </a:ext>
            </a:extLst>
          </p:cNvPr>
          <p:cNvGrpSpPr/>
          <p:nvPr/>
        </p:nvGrpSpPr>
        <p:grpSpPr>
          <a:xfrm>
            <a:off x="1458377" y="1873343"/>
            <a:ext cx="9464084" cy="3237354"/>
            <a:chOff x="1378718" y="2047995"/>
            <a:chExt cx="9464084" cy="323735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27767D2-24C1-A729-2013-536E1EE689D5}"/>
                </a:ext>
              </a:extLst>
            </p:cNvPr>
            <p:cNvSpPr txBox="1"/>
            <p:nvPr/>
          </p:nvSpPr>
          <p:spPr>
            <a:xfrm>
              <a:off x="1378718" y="2047995"/>
              <a:ext cx="9064225" cy="853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n"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</a:rPr>
                <a:t>在阐述论文的模型和方法时，本文采用了</a:t>
              </a:r>
              <a:r>
                <a:rPr lang="zh-CN" altLang="en-US" sz="2000" b="1" dirty="0">
                  <a:solidFill>
                    <a:srgbClr val="C00000"/>
                  </a:solidFill>
                  <a:latin typeface="+mn-ea"/>
                </a:rPr>
                <a:t>总分式结构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</a:rPr>
                <a:t>，首先对深度伪造检测任务进行定义，并介绍模型的整体结构。然后依次介绍模型的各个组成部分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449DF03-93E0-9B09-ED68-34E17425A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361" y="3341545"/>
              <a:ext cx="4325356" cy="194380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F9A306-F8FF-14FA-1033-7C12C67D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1171" y="3341544"/>
              <a:ext cx="3676869" cy="193581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1F8E3D0-2E92-C066-598B-6B405B4D1956}"/>
                </a:ext>
              </a:extLst>
            </p:cNvPr>
            <p:cNvSpPr txBox="1"/>
            <p:nvPr/>
          </p:nvSpPr>
          <p:spPr>
            <a:xfrm>
              <a:off x="1378718" y="2901562"/>
              <a:ext cx="94640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2000" dirty="0"/>
                <a:t>结合图片详细说明模型的构建过程，增加了文章的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直观性</a:t>
              </a:r>
              <a:r>
                <a:rPr lang="zh-CN" altLang="en-US" sz="2000" dirty="0"/>
                <a:t>，易于读者理解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2C26C42-3151-44DF-3E87-274FE2E0B350}"/>
              </a:ext>
            </a:extLst>
          </p:cNvPr>
          <p:cNvSpPr txBox="1"/>
          <p:nvPr/>
        </p:nvSpPr>
        <p:spPr>
          <a:xfrm>
            <a:off x="585247" y="5247767"/>
            <a:ext cx="298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5B2A96-6537-88B1-9BD6-534D78F8A9B3}"/>
              </a:ext>
            </a:extLst>
          </p:cNvPr>
          <p:cNvSpPr txBox="1"/>
          <p:nvPr/>
        </p:nvSpPr>
        <p:spPr>
          <a:xfrm>
            <a:off x="1458377" y="5615419"/>
            <a:ext cx="8904908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缺少对关键信息的描述，对于如何将视频特征和音频特征融合的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计算方法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并未在该部分说明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，而是放到了实验部分</a:t>
            </a:r>
          </a:p>
        </p:txBody>
      </p:sp>
    </p:spTree>
    <p:extLst>
      <p:ext uri="{BB962C8B-B14F-4D97-AF65-F5344CB8AC3E}">
        <p14:creationId xmlns:p14="http://schemas.microsoft.com/office/powerpoint/2010/main" val="125841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5" name="TextBox 6"/>
          <p:cNvSpPr txBox="1"/>
          <p:nvPr/>
        </p:nvSpPr>
        <p:spPr>
          <a:xfrm>
            <a:off x="322485" y="927987"/>
            <a:ext cx="3954240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实验验证与结果分析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745E9F-460B-6F3A-95D6-43E7D2AFF06C}"/>
              </a:ext>
            </a:extLst>
          </p:cNvPr>
          <p:cNvSpPr txBox="1"/>
          <p:nvPr/>
        </p:nvSpPr>
        <p:spPr>
          <a:xfrm>
            <a:off x="5638800" y="28803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3573716" y="187648"/>
            <a:ext cx="12623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085AA"/>
                </a:solidFill>
              </a:rPr>
              <a:t>论文</a:t>
            </a:r>
            <a:r>
              <a:rPr lang="en-US" altLang="zh-CN" sz="2400" b="1" dirty="0">
                <a:solidFill>
                  <a:srgbClr val="6085AA"/>
                </a:solidFill>
              </a:rPr>
              <a:t>2</a:t>
            </a:r>
            <a:r>
              <a:rPr lang="zh-CN" altLang="en-US" sz="2400" b="1" dirty="0">
                <a:solidFill>
                  <a:srgbClr val="6085AA"/>
                </a:solidFill>
              </a:rPr>
              <a:t>：</a:t>
            </a:r>
            <a:r>
              <a:rPr lang="en-US" altLang="zh-CN" sz="2400" b="1" dirty="0">
                <a:solidFill>
                  <a:srgbClr val="6085AA"/>
                </a:solidFill>
              </a:rPr>
              <a:t>Joint Audio-Visual Deepfake Detection</a:t>
            </a:r>
            <a:endParaRPr lang="zh-CN" altLang="en-US" sz="2400" b="1" dirty="0">
              <a:solidFill>
                <a:srgbClr val="6085AA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0D692A-1E68-8D9E-8F65-9B255C92C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954" y="1339320"/>
            <a:ext cx="4195715" cy="128578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E6CB6E-37B0-150B-70BA-FB5BA41F7571}"/>
              </a:ext>
            </a:extLst>
          </p:cNvPr>
          <p:cNvSpPr txBox="1"/>
          <p:nvPr/>
        </p:nvSpPr>
        <p:spPr>
          <a:xfrm>
            <a:off x="816331" y="2706312"/>
            <a:ext cx="82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/>
              <a:t>对比充分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zh-CN" altLang="en-US" dirty="0"/>
              <a:t>与主流方法进行充分的对比，突出模型的效果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3D10B9-11AF-707D-4AB9-70D040C9D456}"/>
              </a:ext>
            </a:extLst>
          </p:cNvPr>
          <p:cNvSpPr txBox="1"/>
          <p:nvPr/>
        </p:nvSpPr>
        <p:spPr>
          <a:xfrm>
            <a:off x="816331" y="3275031"/>
            <a:ext cx="82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/>
              <a:t>消融实验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zh-CN" altLang="en-US" dirty="0"/>
              <a:t>通过消融实验，证明模型的各个模块的有效性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E8BB30-D40A-2123-0A2E-3A0F09E8C2C8}"/>
              </a:ext>
            </a:extLst>
          </p:cNvPr>
          <p:cNvSpPr txBox="1"/>
          <p:nvPr/>
        </p:nvSpPr>
        <p:spPr>
          <a:xfrm>
            <a:off x="816331" y="2161934"/>
            <a:ext cx="82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/>
              <a:t>设计合理</a:t>
            </a:r>
            <a:r>
              <a:rPr lang="en-US" altLang="zh-CN" b="1" dirty="0"/>
              <a:t>: </a:t>
            </a:r>
            <a:r>
              <a:rPr lang="zh-CN" altLang="en-US" dirty="0"/>
              <a:t>涵盖多种数据集，验证模型的性能和泛化能力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95235C-E67C-EAEB-C951-0A094FBA006E}"/>
              </a:ext>
            </a:extLst>
          </p:cNvPr>
          <p:cNvSpPr txBox="1"/>
          <p:nvPr/>
        </p:nvSpPr>
        <p:spPr>
          <a:xfrm>
            <a:off x="816331" y="3832888"/>
            <a:ext cx="82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/>
              <a:t>可解释性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zh-CN" altLang="en-US" dirty="0"/>
              <a:t>对实验结果进行可视化，增强结果的可解释性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64553A-FF69-F1FF-BD7A-9683ACD51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55" y="2781833"/>
            <a:ext cx="4195714" cy="191358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9EBDCD5-99C2-5FE9-3A80-C54D9EBF4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011" y="4852147"/>
            <a:ext cx="4195713" cy="167331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EE5E9D-974C-EB42-EF9A-2DDAEF079F22}"/>
              </a:ext>
            </a:extLst>
          </p:cNvPr>
          <p:cNvSpPr txBox="1"/>
          <p:nvPr/>
        </p:nvSpPr>
        <p:spPr>
          <a:xfrm>
            <a:off x="585247" y="1586330"/>
            <a:ext cx="298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862490-FEB4-D3F6-3F7A-43BF113873AF}"/>
              </a:ext>
            </a:extLst>
          </p:cNvPr>
          <p:cNvSpPr txBox="1"/>
          <p:nvPr/>
        </p:nvSpPr>
        <p:spPr>
          <a:xfrm>
            <a:off x="585247" y="4262876"/>
            <a:ext cx="298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79D742-21A0-18E8-4756-E4FEBD9FC0B1}"/>
              </a:ext>
            </a:extLst>
          </p:cNvPr>
          <p:cNvSpPr txBox="1"/>
          <p:nvPr/>
        </p:nvSpPr>
        <p:spPr>
          <a:xfrm>
            <a:off x="763905" y="5357830"/>
            <a:ext cx="8210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未展示模型在训练过程中的</a:t>
            </a:r>
            <a:r>
              <a:rPr lang="zh-CN" altLang="en-US" b="1" dirty="0">
                <a:solidFill>
                  <a:srgbClr val="FF0000"/>
                </a:solidFill>
              </a:rPr>
              <a:t>计算资源的需求情况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8E24B5-2397-2E5C-A1A7-C51D373F6436}"/>
              </a:ext>
            </a:extLst>
          </p:cNvPr>
          <p:cNvSpPr txBox="1"/>
          <p:nvPr/>
        </p:nvSpPr>
        <p:spPr>
          <a:xfrm>
            <a:off x="763905" y="4830801"/>
            <a:ext cx="9121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未展示</a:t>
            </a:r>
            <a:r>
              <a:rPr lang="zh-CN" altLang="en-US" b="1" dirty="0">
                <a:solidFill>
                  <a:srgbClr val="FF0000"/>
                </a:solidFill>
              </a:rPr>
              <a:t>数据集处理</a:t>
            </a:r>
            <a:r>
              <a:rPr lang="zh-CN" altLang="en-US" dirty="0"/>
              <a:t>的详细过程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3DB712-2B26-631C-F40F-295FDD989DC9}"/>
              </a:ext>
            </a:extLst>
          </p:cNvPr>
          <p:cNvSpPr txBox="1"/>
          <p:nvPr/>
        </p:nvSpPr>
        <p:spPr>
          <a:xfrm>
            <a:off x="759447" y="5832018"/>
            <a:ext cx="82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</a:rPr>
              <a:t>缺少多维度评价</a:t>
            </a:r>
            <a:r>
              <a:rPr lang="zh-CN" altLang="en-US" dirty="0"/>
              <a:t>，并且没有对评价指标的含义做出解释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4B760D-1DE6-A032-ABEF-AFC840F31B8B}"/>
              </a:ext>
            </a:extLst>
          </p:cNvPr>
          <p:cNvSpPr txBox="1"/>
          <p:nvPr/>
        </p:nvSpPr>
        <p:spPr>
          <a:xfrm>
            <a:off x="759447" y="6338435"/>
            <a:ext cx="82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表格中</a:t>
            </a:r>
            <a:r>
              <a:rPr lang="zh-CN" altLang="en-US" b="1" dirty="0">
                <a:solidFill>
                  <a:srgbClr val="FF0000"/>
                </a:solidFill>
              </a:rPr>
              <a:t>部分内容缺失</a:t>
            </a:r>
            <a:r>
              <a:rPr lang="zh-CN" altLang="en-US" dirty="0"/>
              <a:t>，但并没有做出相应的解释</a:t>
            </a:r>
          </a:p>
        </p:txBody>
      </p:sp>
    </p:spTree>
    <p:extLst>
      <p:ext uri="{BB962C8B-B14F-4D97-AF65-F5344CB8AC3E}">
        <p14:creationId xmlns:p14="http://schemas.microsoft.com/office/powerpoint/2010/main" val="249266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5" name="TextBox 6"/>
          <p:cNvSpPr txBox="1"/>
          <p:nvPr/>
        </p:nvSpPr>
        <p:spPr>
          <a:xfrm>
            <a:off x="217710" y="927987"/>
            <a:ext cx="2650921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结论与展望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745E9F-460B-6F3A-95D6-43E7D2AFF06C}"/>
              </a:ext>
            </a:extLst>
          </p:cNvPr>
          <p:cNvSpPr txBox="1"/>
          <p:nvPr/>
        </p:nvSpPr>
        <p:spPr>
          <a:xfrm>
            <a:off x="5646036" y="28826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3573716" y="187648"/>
            <a:ext cx="12623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085AA"/>
                </a:solidFill>
              </a:rPr>
              <a:t>论文</a:t>
            </a:r>
            <a:r>
              <a:rPr lang="en-US" altLang="zh-CN" sz="2400" b="1" dirty="0">
                <a:solidFill>
                  <a:srgbClr val="6085AA"/>
                </a:solidFill>
              </a:rPr>
              <a:t>2</a:t>
            </a:r>
            <a:r>
              <a:rPr lang="zh-CN" altLang="en-US" sz="2400" b="1" dirty="0">
                <a:solidFill>
                  <a:srgbClr val="6085AA"/>
                </a:solidFill>
              </a:rPr>
              <a:t>：</a:t>
            </a:r>
            <a:r>
              <a:rPr lang="en-US" altLang="zh-CN" sz="2400" b="1" dirty="0">
                <a:solidFill>
                  <a:srgbClr val="6085AA"/>
                </a:solidFill>
              </a:rPr>
              <a:t>Joint Audio-Visual Deepfake Detection</a:t>
            </a:r>
            <a:endParaRPr lang="zh-CN" altLang="en-US" sz="2400" b="1" dirty="0">
              <a:solidFill>
                <a:srgbClr val="6085AA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F16CDFD-64C4-328B-FD39-F6445E8ADC00}"/>
              </a:ext>
            </a:extLst>
          </p:cNvPr>
          <p:cNvGrpSpPr/>
          <p:nvPr/>
        </p:nvGrpSpPr>
        <p:grpSpPr>
          <a:xfrm>
            <a:off x="550256" y="5750068"/>
            <a:ext cx="9463320" cy="818675"/>
            <a:chOff x="320654" y="5760602"/>
            <a:chExt cx="8462134" cy="81867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3B60D1-2F5C-36CC-70D4-7B70902DCCB4}"/>
                </a:ext>
              </a:extLst>
            </p:cNvPr>
            <p:cNvSpPr txBox="1"/>
            <p:nvPr/>
          </p:nvSpPr>
          <p:spPr>
            <a:xfrm>
              <a:off x="567476" y="6209945"/>
              <a:ext cx="82153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未来工作展望部分较为简单，</a:t>
              </a:r>
              <a:r>
                <a:rPr lang="zh-CN" altLang="en-US" b="1" dirty="0">
                  <a:solidFill>
                    <a:srgbClr val="C00000"/>
                  </a:solidFill>
                </a:rPr>
                <a:t>缺少</a:t>
              </a:r>
              <a:r>
                <a:rPr lang="zh-CN" altLang="zh-CN" sz="18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音频视频结合的深度伪造检测</a:t>
              </a:r>
              <a:r>
                <a:rPr lang="zh-CN" altLang="en-US" sz="18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中</a:t>
              </a:r>
              <a:r>
                <a:rPr lang="zh-CN" altLang="en-US" b="1" dirty="0">
                  <a:solidFill>
                    <a:srgbClr val="C00000"/>
                  </a:solidFill>
                </a:rPr>
                <a:t>可能的改进方向</a:t>
              </a:r>
              <a:r>
                <a:rPr lang="zh-CN" altLang="en-US" dirty="0"/>
                <a:t>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836FC79-E0FD-80A5-FC14-AB84050B21D1}"/>
                </a:ext>
              </a:extLst>
            </p:cNvPr>
            <p:cNvSpPr txBox="1"/>
            <p:nvPr/>
          </p:nvSpPr>
          <p:spPr>
            <a:xfrm>
              <a:off x="320654" y="5760602"/>
              <a:ext cx="3451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缺点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BDF5CA6-0D4C-B9C3-76F9-8392BEC00615}"/>
              </a:ext>
            </a:extLst>
          </p:cNvPr>
          <p:cNvSpPr txBox="1"/>
          <p:nvPr/>
        </p:nvSpPr>
        <p:spPr>
          <a:xfrm>
            <a:off x="550256" y="1540382"/>
            <a:ext cx="8214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：要素齐全，由点到面延展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000B6EB-A6C8-FC34-042B-344E86879E75}"/>
              </a:ext>
            </a:extLst>
          </p:cNvPr>
          <p:cNvGrpSpPr/>
          <p:nvPr/>
        </p:nvGrpSpPr>
        <p:grpSpPr>
          <a:xfrm>
            <a:off x="1353670" y="2112390"/>
            <a:ext cx="11264226" cy="3621705"/>
            <a:chOff x="462415" y="1682553"/>
            <a:chExt cx="11603930" cy="362740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A51B51C-1F43-FE76-659A-80295E9590F8}"/>
                </a:ext>
              </a:extLst>
            </p:cNvPr>
            <p:cNvGrpSpPr/>
            <p:nvPr/>
          </p:nvGrpSpPr>
          <p:grpSpPr>
            <a:xfrm>
              <a:off x="462415" y="1682553"/>
              <a:ext cx="5633585" cy="3627407"/>
              <a:chOff x="462415" y="1569576"/>
              <a:chExt cx="5633585" cy="362740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DAC6928F-8AF3-9679-B7F8-97B94857A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415" y="1569576"/>
                <a:ext cx="5633585" cy="3627407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322E1A0B-F850-E4EC-7C63-44DFE826E995}"/>
                  </a:ext>
                </a:extLst>
              </p:cNvPr>
              <p:cNvSpPr/>
              <p:nvPr/>
            </p:nvSpPr>
            <p:spPr>
              <a:xfrm>
                <a:off x="583883" y="2858913"/>
                <a:ext cx="5416872" cy="1576070"/>
              </a:xfrm>
              <a:custGeom>
                <a:avLst/>
                <a:gdLst>
                  <a:gd name="connsiteX0" fmla="*/ 2674620 w 5440680"/>
                  <a:gd name="connsiteY0" fmla="*/ 0 h 1569720"/>
                  <a:gd name="connsiteX1" fmla="*/ 2659380 w 5440680"/>
                  <a:gd name="connsiteY1" fmla="*/ 243840 h 1569720"/>
                  <a:gd name="connsiteX2" fmla="*/ 0 w 5440680"/>
                  <a:gd name="connsiteY2" fmla="*/ 243840 h 1569720"/>
                  <a:gd name="connsiteX3" fmla="*/ 45720 w 5440680"/>
                  <a:gd name="connsiteY3" fmla="*/ 1569720 h 1569720"/>
                  <a:gd name="connsiteX4" fmla="*/ 2796540 w 5440680"/>
                  <a:gd name="connsiteY4" fmla="*/ 1546860 h 1569720"/>
                  <a:gd name="connsiteX5" fmla="*/ 2796540 w 5440680"/>
                  <a:gd name="connsiteY5" fmla="*/ 1310640 h 1569720"/>
                  <a:gd name="connsiteX6" fmla="*/ 5440680 w 5440680"/>
                  <a:gd name="connsiteY6" fmla="*/ 1303020 h 1569720"/>
                  <a:gd name="connsiteX7" fmla="*/ 5417820 w 5440680"/>
                  <a:gd name="connsiteY7" fmla="*/ 0 h 1569720"/>
                  <a:gd name="connsiteX8" fmla="*/ 2674620 w 5440680"/>
                  <a:gd name="connsiteY8" fmla="*/ 0 h 1569720"/>
                  <a:gd name="connsiteX0" fmla="*/ 2636520 w 5440680"/>
                  <a:gd name="connsiteY0" fmla="*/ 0 h 1576070"/>
                  <a:gd name="connsiteX1" fmla="*/ 2659380 w 5440680"/>
                  <a:gd name="connsiteY1" fmla="*/ 250190 h 1576070"/>
                  <a:gd name="connsiteX2" fmla="*/ 0 w 5440680"/>
                  <a:gd name="connsiteY2" fmla="*/ 250190 h 1576070"/>
                  <a:gd name="connsiteX3" fmla="*/ 45720 w 5440680"/>
                  <a:gd name="connsiteY3" fmla="*/ 1576070 h 1576070"/>
                  <a:gd name="connsiteX4" fmla="*/ 2796540 w 5440680"/>
                  <a:gd name="connsiteY4" fmla="*/ 1553210 h 1576070"/>
                  <a:gd name="connsiteX5" fmla="*/ 2796540 w 5440680"/>
                  <a:gd name="connsiteY5" fmla="*/ 1316990 h 1576070"/>
                  <a:gd name="connsiteX6" fmla="*/ 5440680 w 5440680"/>
                  <a:gd name="connsiteY6" fmla="*/ 1309370 h 1576070"/>
                  <a:gd name="connsiteX7" fmla="*/ 5417820 w 5440680"/>
                  <a:gd name="connsiteY7" fmla="*/ 6350 h 1576070"/>
                  <a:gd name="connsiteX8" fmla="*/ 2636520 w 5440680"/>
                  <a:gd name="connsiteY8" fmla="*/ 0 h 1576070"/>
                  <a:gd name="connsiteX0" fmla="*/ 2636520 w 5440680"/>
                  <a:gd name="connsiteY0" fmla="*/ 0 h 1576070"/>
                  <a:gd name="connsiteX1" fmla="*/ 2637155 w 5440680"/>
                  <a:gd name="connsiteY1" fmla="*/ 250190 h 1576070"/>
                  <a:gd name="connsiteX2" fmla="*/ 0 w 5440680"/>
                  <a:gd name="connsiteY2" fmla="*/ 250190 h 1576070"/>
                  <a:gd name="connsiteX3" fmla="*/ 45720 w 5440680"/>
                  <a:gd name="connsiteY3" fmla="*/ 1576070 h 1576070"/>
                  <a:gd name="connsiteX4" fmla="*/ 2796540 w 5440680"/>
                  <a:gd name="connsiteY4" fmla="*/ 1553210 h 1576070"/>
                  <a:gd name="connsiteX5" fmla="*/ 2796540 w 5440680"/>
                  <a:gd name="connsiteY5" fmla="*/ 1316990 h 1576070"/>
                  <a:gd name="connsiteX6" fmla="*/ 5440680 w 5440680"/>
                  <a:gd name="connsiteY6" fmla="*/ 1309370 h 1576070"/>
                  <a:gd name="connsiteX7" fmla="*/ 5417820 w 5440680"/>
                  <a:gd name="connsiteY7" fmla="*/ 6350 h 1576070"/>
                  <a:gd name="connsiteX8" fmla="*/ 2636520 w 5440680"/>
                  <a:gd name="connsiteY8" fmla="*/ 0 h 1576070"/>
                  <a:gd name="connsiteX0" fmla="*/ 2593658 w 5397818"/>
                  <a:gd name="connsiteY0" fmla="*/ 0 h 1576070"/>
                  <a:gd name="connsiteX1" fmla="*/ 2594293 w 5397818"/>
                  <a:gd name="connsiteY1" fmla="*/ 250190 h 1576070"/>
                  <a:gd name="connsiteX2" fmla="*/ 0 w 5397818"/>
                  <a:gd name="connsiteY2" fmla="*/ 254952 h 1576070"/>
                  <a:gd name="connsiteX3" fmla="*/ 2858 w 5397818"/>
                  <a:gd name="connsiteY3" fmla="*/ 1576070 h 1576070"/>
                  <a:gd name="connsiteX4" fmla="*/ 2753678 w 5397818"/>
                  <a:gd name="connsiteY4" fmla="*/ 1553210 h 1576070"/>
                  <a:gd name="connsiteX5" fmla="*/ 2753678 w 5397818"/>
                  <a:gd name="connsiteY5" fmla="*/ 1316990 h 1576070"/>
                  <a:gd name="connsiteX6" fmla="*/ 5397818 w 5397818"/>
                  <a:gd name="connsiteY6" fmla="*/ 1309370 h 1576070"/>
                  <a:gd name="connsiteX7" fmla="*/ 5374958 w 5397818"/>
                  <a:gd name="connsiteY7" fmla="*/ 6350 h 1576070"/>
                  <a:gd name="connsiteX8" fmla="*/ 2593658 w 5397818"/>
                  <a:gd name="connsiteY8" fmla="*/ 0 h 1576070"/>
                  <a:gd name="connsiteX0" fmla="*/ 2593658 w 5398771"/>
                  <a:gd name="connsiteY0" fmla="*/ 0 h 1576070"/>
                  <a:gd name="connsiteX1" fmla="*/ 2594293 w 5398771"/>
                  <a:gd name="connsiteY1" fmla="*/ 250190 h 1576070"/>
                  <a:gd name="connsiteX2" fmla="*/ 0 w 5398771"/>
                  <a:gd name="connsiteY2" fmla="*/ 254952 h 1576070"/>
                  <a:gd name="connsiteX3" fmla="*/ 2858 w 5398771"/>
                  <a:gd name="connsiteY3" fmla="*/ 1576070 h 1576070"/>
                  <a:gd name="connsiteX4" fmla="*/ 2753678 w 5398771"/>
                  <a:gd name="connsiteY4" fmla="*/ 1553210 h 1576070"/>
                  <a:gd name="connsiteX5" fmla="*/ 2753678 w 5398771"/>
                  <a:gd name="connsiteY5" fmla="*/ 1316990 h 1576070"/>
                  <a:gd name="connsiteX6" fmla="*/ 5397818 w 5398771"/>
                  <a:gd name="connsiteY6" fmla="*/ 1309370 h 1576070"/>
                  <a:gd name="connsiteX7" fmla="*/ 5398771 w 5398771"/>
                  <a:gd name="connsiteY7" fmla="*/ 1587 h 1576070"/>
                  <a:gd name="connsiteX8" fmla="*/ 2593658 w 5398771"/>
                  <a:gd name="connsiteY8" fmla="*/ 0 h 1576070"/>
                  <a:gd name="connsiteX0" fmla="*/ 2593658 w 5416872"/>
                  <a:gd name="connsiteY0" fmla="*/ 0 h 1576070"/>
                  <a:gd name="connsiteX1" fmla="*/ 2594293 w 5416872"/>
                  <a:gd name="connsiteY1" fmla="*/ 250190 h 1576070"/>
                  <a:gd name="connsiteX2" fmla="*/ 0 w 5416872"/>
                  <a:gd name="connsiteY2" fmla="*/ 254952 h 1576070"/>
                  <a:gd name="connsiteX3" fmla="*/ 2858 w 5416872"/>
                  <a:gd name="connsiteY3" fmla="*/ 1576070 h 1576070"/>
                  <a:gd name="connsiteX4" fmla="*/ 2753678 w 5416872"/>
                  <a:gd name="connsiteY4" fmla="*/ 1553210 h 1576070"/>
                  <a:gd name="connsiteX5" fmla="*/ 2753678 w 5416872"/>
                  <a:gd name="connsiteY5" fmla="*/ 1316990 h 1576070"/>
                  <a:gd name="connsiteX6" fmla="*/ 5416868 w 5416872"/>
                  <a:gd name="connsiteY6" fmla="*/ 1299845 h 1576070"/>
                  <a:gd name="connsiteX7" fmla="*/ 5398771 w 5416872"/>
                  <a:gd name="connsiteY7" fmla="*/ 1587 h 1576070"/>
                  <a:gd name="connsiteX8" fmla="*/ 2593658 w 5416872"/>
                  <a:gd name="connsiteY8" fmla="*/ 0 h 157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6872" h="1576070">
                    <a:moveTo>
                      <a:pt x="2593658" y="0"/>
                    </a:moveTo>
                    <a:cubicBezTo>
                      <a:pt x="2593870" y="83397"/>
                      <a:pt x="2594081" y="166793"/>
                      <a:pt x="2594293" y="250190"/>
                    </a:cubicBezTo>
                    <a:lnTo>
                      <a:pt x="0" y="254952"/>
                    </a:lnTo>
                    <a:cubicBezTo>
                      <a:pt x="953" y="695325"/>
                      <a:pt x="1905" y="1135697"/>
                      <a:pt x="2858" y="1576070"/>
                    </a:cubicBezTo>
                    <a:lnTo>
                      <a:pt x="2753678" y="1553210"/>
                    </a:lnTo>
                    <a:lnTo>
                      <a:pt x="2753678" y="1316990"/>
                    </a:lnTo>
                    <a:lnTo>
                      <a:pt x="5416868" y="1299845"/>
                    </a:lnTo>
                    <a:cubicBezTo>
                      <a:pt x="5417186" y="863917"/>
                      <a:pt x="5398453" y="437515"/>
                      <a:pt x="5398771" y="1587"/>
                    </a:cubicBezTo>
                    <a:lnTo>
                      <a:pt x="2593658" y="0"/>
                    </a:lnTo>
                    <a:close/>
                  </a:path>
                </a:pathLst>
              </a:custGeom>
              <a:solidFill>
                <a:srgbClr val="FFC000">
                  <a:alpha val="19000"/>
                </a:srgbClr>
              </a:solidFill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BDC02EC5-11FC-E174-7060-81DCA7190DEC}"/>
                  </a:ext>
                </a:extLst>
              </p:cNvPr>
              <p:cNvSpPr/>
              <p:nvPr/>
            </p:nvSpPr>
            <p:spPr>
              <a:xfrm>
                <a:off x="582295" y="4194418"/>
                <a:ext cx="5423535" cy="735330"/>
              </a:xfrm>
              <a:custGeom>
                <a:avLst/>
                <a:gdLst>
                  <a:gd name="connsiteX0" fmla="*/ 3954780 w 5539740"/>
                  <a:gd name="connsiteY0" fmla="*/ 762000 h 762000"/>
                  <a:gd name="connsiteX1" fmla="*/ 0 w 5539740"/>
                  <a:gd name="connsiteY1" fmla="*/ 762000 h 762000"/>
                  <a:gd name="connsiteX2" fmla="*/ 7620 w 5539740"/>
                  <a:gd name="connsiteY2" fmla="*/ 281940 h 762000"/>
                  <a:gd name="connsiteX3" fmla="*/ 2849880 w 5539740"/>
                  <a:gd name="connsiteY3" fmla="*/ 266700 h 762000"/>
                  <a:gd name="connsiteX4" fmla="*/ 2834640 w 5539740"/>
                  <a:gd name="connsiteY4" fmla="*/ 0 h 762000"/>
                  <a:gd name="connsiteX5" fmla="*/ 5539740 w 5539740"/>
                  <a:gd name="connsiteY5" fmla="*/ 7620 h 762000"/>
                  <a:gd name="connsiteX6" fmla="*/ 5509260 w 5539740"/>
                  <a:gd name="connsiteY6" fmla="*/ 502920 h 762000"/>
                  <a:gd name="connsiteX7" fmla="*/ 3947160 w 5539740"/>
                  <a:gd name="connsiteY7" fmla="*/ 487680 h 762000"/>
                  <a:gd name="connsiteX8" fmla="*/ 3954780 w 5539740"/>
                  <a:gd name="connsiteY8" fmla="*/ 762000 h 762000"/>
                  <a:gd name="connsiteX0" fmla="*/ 3954780 w 5509260"/>
                  <a:gd name="connsiteY0" fmla="*/ 762000 h 762000"/>
                  <a:gd name="connsiteX1" fmla="*/ 0 w 5509260"/>
                  <a:gd name="connsiteY1" fmla="*/ 762000 h 762000"/>
                  <a:gd name="connsiteX2" fmla="*/ 7620 w 5509260"/>
                  <a:gd name="connsiteY2" fmla="*/ 281940 h 762000"/>
                  <a:gd name="connsiteX3" fmla="*/ 2849880 w 5509260"/>
                  <a:gd name="connsiteY3" fmla="*/ 266700 h 762000"/>
                  <a:gd name="connsiteX4" fmla="*/ 2834640 w 5509260"/>
                  <a:gd name="connsiteY4" fmla="*/ 0 h 762000"/>
                  <a:gd name="connsiteX5" fmla="*/ 5492115 w 5509260"/>
                  <a:gd name="connsiteY5" fmla="*/ 17145 h 762000"/>
                  <a:gd name="connsiteX6" fmla="*/ 5509260 w 5509260"/>
                  <a:gd name="connsiteY6" fmla="*/ 502920 h 762000"/>
                  <a:gd name="connsiteX7" fmla="*/ 3947160 w 5509260"/>
                  <a:gd name="connsiteY7" fmla="*/ 487680 h 762000"/>
                  <a:gd name="connsiteX8" fmla="*/ 3954780 w 5509260"/>
                  <a:gd name="connsiteY8" fmla="*/ 762000 h 762000"/>
                  <a:gd name="connsiteX0" fmla="*/ 3954780 w 5509260"/>
                  <a:gd name="connsiteY0" fmla="*/ 744855 h 744855"/>
                  <a:gd name="connsiteX1" fmla="*/ 0 w 5509260"/>
                  <a:gd name="connsiteY1" fmla="*/ 744855 h 744855"/>
                  <a:gd name="connsiteX2" fmla="*/ 7620 w 5509260"/>
                  <a:gd name="connsiteY2" fmla="*/ 264795 h 744855"/>
                  <a:gd name="connsiteX3" fmla="*/ 2849880 w 5509260"/>
                  <a:gd name="connsiteY3" fmla="*/ 249555 h 744855"/>
                  <a:gd name="connsiteX4" fmla="*/ 2840990 w 5509260"/>
                  <a:gd name="connsiteY4" fmla="*/ 17780 h 744855"/>
                  <a:gd name="connsiteX5" fmla="*/ 5492115 w 5509260"/>
                  <a:gd name="connsiteY5" fmla="*/ 0 h 744855"/>
                  <a:gd name="connsiteX6" fmla="*/ 5509260 w 5509260"/>
                  <a:gd name="connsiteY6" fmla="*/ 485775 h 744855"/>
                  <a:gd name="connsiteX7" fmla="*/ 3947160 w 5509260"/>
                  <a:gd name="connsiteY7" fmla="*/ 470535 h 744855"/>
                  <a:gd name="connsiteX8" fmla="*/ 3954780 w 5509260"/>
                  <a:gd name="connsiteY8" fmla="*/ 744855 h 744855"/>
                  <a:gd name="connsiteX0" fmla="*/ 3954780 w 5509260"/>
                  <a:gd name="connsiteY0" fmla="*/ 744855 h 744855"/>
                  <a:gd name="connsiteX1" fmla="*/ 0 w 5509260"/>
                  <a:gd name="connsiteY1" fmla="*/ 744855 h 744855"/>
                  <a:gd name="connsiteX2" fmla="*/ 7620 w 5509260"/>
                  <a:gd name="connsiteY2" fmla="*/ 264795 h 744855"/>
                  <a:gd name="connsiteX3" fmla="*/ 2840355 w 5509260"/>
                  <a:gd name="connsiteY3" fmla="*/ 252730 h 744855"/>
                  <a:gd name="connsiteX4" fmla="*/ 2840990 w 5509260"/>
                  <a:gd name="connsiteY4" fmla="*/ 17780 h 744855"/>
                  <a:gd name="connsiteX5" fmla="*/ 5492115 w 5509260"/>
                  <a:gd name="connsiteY5" fmla="*/ 0 h 744855"/>
                  <a:gd name="connsiteX6" fmla="*/ 5509260 w 5509260"/>
                  <a:gd name="connsiteY6" fmla="*/ 485775 h 744855"/>
                  <a:gd name="connsiteX7" fmla="*/ 3947160 w 5509260"/>
                  <a:gd name="connsiteY7" fmla="*/ 470535 h 744855"/>
                  <a:gd name="connsiteX8" fmla="*/ 3954780 w 5509260"/>
                  <a:gd name="connsiteY8" fmla="*/ 744855 h 744855"/>
                  <a:gd name="connsiteX0" fmla="*/ 3954780 w 5509260"/>
                  <a:gd name="connsiteY0" fmla="*/ 735330 h 735330"/>
                  <a:gd name="connsiteX1" fmla="*/ 0 w 5509260"/>
                  <a:gd name="connsiteY1" fmla="*/ 735330 h 735330"/>
                  <a:gd name="connsiteX2" fmla="*/ 7620 w 5509260"/>
                  <a:gd name="connsiteY2" fmla="*/ 255270 h 735330"/>
                  <a:gd name="connsiteX3" fmla="*/ 2840355 w 5509260"/>
                  <a:gd name="connsiteY3" fmla="*/ 243205 h 735330"/>
                  <a:gd name="connsiteX4" fmla="*/ 2840990 w 5509260"/>
                  <a:gd name="connsiteY4" fmla="*/ 8255 h 735330"/>
                  <a:gd name="connsiteX5" fmla="*/ 5460365 w 5509260"/>
                  <a:gd name="connsiteY5" fmla="*/ 0 h 735330"/>
                  <a:gd name="connsiteX6" fmla="*/ 5509260 w 5509260"/>
                  <a:gd name="connsiteY6" fmla="*/ 476250 h 735330"/>
                  <a:gd name="connsiteX7" fmla="*/ 3947160 w 5509260"/>
                  <a:gd name="connsiteY7" fmla="*/ 461010 h 735330"/>
                  <a:gd name="connsiteX8" fmla="*/ 3954780 w 5509260"/>
                  <a:gd name="connsiteY8" fmla="*/ 735330 h 735330"/>
                  <a:gd name="connsiteX0" fmla="*/ 3954780 w 5464810"/>
                  <a:gd name="connsiteY0" fmla="*/ 735330 h 735330"/>
                  <a:gd name="connsiteX1" fmla="*/ 0 w 5464810"/>
                  <a:gd name="connsiteY1" fmla="*/ 735330 h 735330"/>
                  <a:gd name="connsiteX2" fmla="*/ 7620 w 5464810"/>
                  <a:gd name="connsiteY2" fmla="*/ 255270 h 735330"/>
                  <a:gd name="connsiteX3" fmla="*/ 2840355 w 5464810"/>
                  <a:gd name="connsiteY3" fmla="*/ 243205 h 735330"/>
                  <a:gd name="connsiteX4" fmla="*/ 2840990 w 5464810"/>
                  <a:gd name="connsiteY4" fmla="*/ 8255 h 735330"/>
                  <a:gd name="connsiteX5" fmla="*/ 5460365 w 5464810"/>
                  <a:gd name="connsiteY5" fmla="*/ 0 h 735330"/>
                  <a:gd name="connsiteX6" fmla="*/ 5464810 w 5464810"/>
                  <a:gd name="connsiteY6" fmla="*/ 460375 h 735330"/>
                  <a:gd name="connsiteX7" fmla="*/ 3947160 w 5464810"/>
                  <a:gd name="connsiteY7" fmla="*/ 461010 h 735330"/>
                  <a:gd name="connsiteX8" fmla="*/ 3954780 w 5464810"/>
                  <a:gd name="connsiteY8" fmla="*/ 735330 h 735330"/>
                  <a:gd name="connsiteX0" fmla="*/ 3954780 w 5464810"/>
                  <a:gd name="connsiteY0" fmla="*/ 735330 h 735330"/>
                  <a:gd name="connsiteX1" fmla="*/ 0 w 5464810"/>
                  <a:gd name="connsiteY1" fmla="*/ 735330 h 735330"/>
                  <a:gd name="connsiteX2" fmla="*/ 7620 w 5464810"/>
                  <a:gd name="connsiteY2" fmla="*/ 255270 h 735330"/>
                  <a:gd name="connsiteX3" fmla="*/ 2840355 w 5464810"/>
                  <a:gd name="connsiteY3" fmla="*/ 243205 h 735330"/>
                  <a:gd name="connsiteX4" fmla="*/ 2840990 w 5464810"/>
                  <a:gd name="connsiteY4" fmla="*/ 8255 h 735330"/>
                  <a:gd name="connsiteX5" fmla="*/ 5460365 w 5464810"/>
                  <a:gd name="connsiteY5" fmla="*/ 0 h 735330"/>
                  <a:gd name="connsiteX6" fmla="*/ 5464810 w 5464810"/>
                  <a:gd name="connsiteY6" fmla="*/ 460375 h 735330"/>
                  <a:gd name="connsiteX7" fmla="*/ 3864610 w 5464810"/>
                  <a:gd name="connsiteY7" fmla="*/ 464185 h 735330"/>
                  <a:gd name="connsiteX8" fmla="*/ 3954780 w 5464810"/>
                  <a:gd name="connsiteY8" fmla="*/ 735330 h 735330"/>
                  <a:gd name="connsiteX0" fmla="*/ 3872230 w 5464810"/>
                  <a:gd name="connsiteY0" fmla="*/ 735330 h 735330"/>
                  <a:gd name="connsiteX1" fmla="*/ 0 w 5464810"/>
                  <a:gd name="connsiteY1" fmla="*/ 735330 h 735330"/>
                  <a:gd name="connsiteX2" fmla="*/ 7620 w 5464810"/>
                  <a:gd name="connsiteY2" fmla="*/ 255270 h 735330"/>
                  <a:gd name="connsiteX3" fmla="*/ 2840355 w 5464810"/>
                  <a:gd name="connsiteY3" fmla="*/ 243205 h 735330"/>
                  <a:gd name="connsiteX4" fmla="*/ 2840990 w 5464810"/>
                  <a:gd name="connsiteY4" fmla="*/ 8255 h 735330"/>
                  <a:gd name="connsiteX5" fmla="*/ 5460365 w 5464810"/>
                  <a:gd name="connsiteY5" fmla="*/ 0 h 735330"/>
                  <a:gd name="connsiteX6" fmla="*/ 5464810 w 5464810"/>
                  <a:gd name="connsiteY6" fmla="*/ 460375 h 735330"/>
                  <a:gd name="connsiteX7" fmla="*/ 3864610 w 5464810"/>
                  <a:gd name="connsiteY7" fmla="*/ 464185 h 735330"/>
                  <a:gd name="connsiteX8" fmla="*/ 3872230 w 5464810"/>
                  <a:gd name="connsiteY8" fmla="*/ 735330 h 735330"/>
                  <a:gd name="connsiteX0" fmla="*/ 3872230 w 5464810"/>
                  <a:gd name="connsiteY0" fmla="*/ 735330 h 735330"/>
                  <a:gd name="connsiteX1" fmla="*/ 0 w 5464810"/>
                  <a:gd name="connsiteY1" fmla="*/ 735330 h 735330"/>
                  <a:gd name="connsiteX2" fmla="*/ 7620 w 5464810"/>
                  <a:gd name="connsiteY2" fmla="*/ 255270 h 735330"/>
                  <a:gd name="connsiteX3" fmla="*/ 2840355 w 5464810"/>
                  <a:gd name="connsiteY3" fmla="*/ 294005 h 735330"/>
                  <a:gd name="connsiteX4" fmla="*/ 2840990 w 5464810"/>
                  <a:gd name="connsiteY4" fmla="*/ 8255 h 735330"/>
                  <a:gd name="connsiteX5" fmla="*/ 5460365 w 5464810"/>
                  <a:gd name="connsiteY5" fmla="*/ 0 h 735330"/>
                  <a:gd name="connsiteX6" fmla="*/ 5464810 w 5464810"/>
                  <a:gd name="connsiteY6" fmla="*/ 460375 h 735330"/>
                  <a:gd name="connsiteX7" fmla="*/ 3864610 w 5464810"/>
                  <a:gd name="connsiteY7" fmla="*/ 464185 h 735330"/>
                  <a:gd name="connsiteX8" fmla="*/ 3872230 w 5464810"/>
                  <a:gd name="connsiteY8" fmla="*/ 735330 h 735330"/>
                  <a:gd name="connsiteX0" fmla="*/ 3872230 w 5464810"/>
                  <a:gd name="connsiteY0" fmla="*/ 735330 h 735330"/>
                  <a:gd name="connsiteX1" fmla="*/ 0 w 5464810"/>
                  <a:gd name="connsiteY1" fmla="*/ 735330 h 735330"/>
                  <a:gd name="connsiteX2" fmla="*/ 42545 w 5464810"/>
                  <a:gd name="connsiteY2" fmla="*/ 287020 h 735330"/>
                  <a:gd name="connsiteX3" fmla="*/ 2840355 w 5464810"/>
                  <a:gd name="connsiteY3" fmla="*/ 294005 h 735330"/>
                  <a:gd name="connsiteX4" fmla="*/ 2840990 w 5464810"/>
                  <a:gd name="connsiteY4" fmla="*/ 8255 h 735330"/>
                  <a:gd name="connsiteX5" fmla="*/ 5460365 w 5464810"/>
                  <a:gd name="connsiteY5" fmla="*/ 0 h 735330"/>
                  <a:gd name="connsiteX6" fmla="*/ 5464810 w 5464810"/>
                  <a:gd name="connsiteY6" fmla="*/ 460375 h 735330"/>
                  <a:gd name="connsiteX7" fmla="*/ 3864610 w 5464810"/>
                  <a:gd name="connsiteY7" fmla="*/ 464185 h 735330"/>
                  <a:gd name="connsiteX8" fmla="*/ 3872230 w 5464810"/>
                  <a:gd name="connsiteY8" fmla="*/ 735330 h 735330"/>
                  <a:gd name="connsiteX0" fmla="*/ 3829685 w 5422265"/>
                  <a:gd name="connsiteY0" fmla="*/ 735330 h 735330"/>
                  <a:gd name="connsiteX1" fmla="*/ 8255 w 5422265"/>
                  <a:gd name="connsiteY1" fmla="*/ 735330 h 735330"/>
                  <a:gd name="connsiteX2" fmla="*/ 0 w 5422265"/>
                  <a:gd name="connsiteY2" fmla="*/ 287020 h 735330"/>
                  <a:gd name="connsiteX3" fmla="*/ 2797810 w 5422265"/>
                  <a:gd name="connsiteY3" fmla="*/ 294005 h 735330"/>
                  <a:gd name="connsiteX4" fmla="*/ 2798445 w 5422265"/>
                  <a:gd name="connsiteY4" fmla="*/ 8255 h 735330"/>
                  <a:gd name="connsiteX5" fmla="*/ 5417820 w 5422265"/>
                  <a:gd name="connsiteY5" fmla="*/ 0 h 735330"/>
                  <a:gd name="connsiteX6" fmla="*/ 5422265 w 5422265"/>
                  <a:gd name="connsiteY6" fmla="*/ 460375 h 735330"/>
                  <a:gd name="connsiteX7" fmla="*/ 3822065 w 5422265"/>
                  <a:gd name="connsiteY7" fmla="*/ 464185 h 735330"/>
                  <a:gd name="connsiteX8" fmla="*/ 3829685 w 5422265"/>
                  <a:gd name="connsiteY8" fmla="*/ 735330 h 735330"/>
                  <a:gd name="connsiteX0" fmla="*/ 3830955 w 5423535"/>
                  <a:gd name="connsiteY0" fmla="*/ 735330 h 735330"/>
                  <a:gd name="connsiteX1" fmla="*/ 0 w 5423535"/>
                  <a:gd name="connsiteY1" fmla="*/ 735330 h 735330"/>
                  <a:gd name="connsiteX2" fmla="*/ 1270 w 5423535"/>
                  <a:gd name="connsiteY2" fmla="*/ 287020 h 735330"/>
                  <a:gd name="connsiteX3" fmla="*/ 2799080 w 5423535"/>
                  <a:gd name="connsiteY3" fmla="*/ 294005 h 735330"/>
                  <a:gd name="connsiteX4" fmla="*/ 2799715 w 5423535"/>
                  <a:gd name="connsiteY4" fmla="*/ 8255 h 735330"/>
                  <a:gd name="connsiteX5" fmla="*/ 5419090 w 5423535"/>
                  <a:gd name="connsiteY5" fmla="*/ 0 h 735330"/>
                  <a:gd name="connsiteX6" fmla="*/ 5423535 w 5423535"/>
                  <a:gd name="connsiteY6" fmla="*/ 460375 h 735330"/>
                  <a:gd name="connsiteX7" fmla="*/ 3823335 w 5423535"/>
                  <a:gd name="connsiteY7" fmla="*/ 464185 h 735330"/>
                  <a:gd name="connsiteX8" fmla="*/ 3830955 w 5423535"/>
                  <a:gd name="connsiteY8" fmla="*/ 735330 h 735330"/>
                  <a:gd name="connsiteX0" fmla="*/ 3830955 w 5423535"/>
                  <a:gd name="connsiteY0" fmla="*/ 735330 h 735330"/>
                  <a:gd name="connsiteX1" fmla="*/ 0 w 5423535"/>
                  <a:gd name="connsiteY1" fmla="*/ 735330 h 735330"/>
                  <a:gd name="connsiteX2" fmla="*/ 1270 w 5423535"/>
                  <a:gd name="connsiteY2" fmla="*/ 287020 h 735330"/>
                  <a:gd name="connsiteX3" fmla="*/ 2805430 w 5423535"/>
                  <a:gd name="connsiteY3" fmla="*/ 294005 h 735330"/>
                  <a:gd name="connsiteX4" fmla="*/ 2799715 w 5423535"/>
                  <a:gd name="connsiteY4" fmla="*/ 8255 h 735330"/>
                  <a:gd name="connsiteX5" fmla="*/ 5419090 w 5423535"/>
                  <a:gd name="connsiteY5" fmla="*/ 0 h 735330"/>
                  <a:gd name="connsiteX6" fmla="*/ 5423535 w 5423535"/>
                  <a:gd name="connsiteY6" fmla="*/ 460375 h 735330"/>
                  <a:gd name="connsiteX7" fmla="*/ 3823335 w 5423535"/>
                  <a:gd name="connsiteY7" fmla="*/ 464185 h 735330"/>
                  <a:gd name="connsiteX8" fmla="*/ 3830955 w 5423535"/>
                  <a:gd name="connsiteY8" fmla="*/ 735330 h 735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23535" h="735330">
                    <a:moveTo>
                      <a:pt x="3830955" y="735330"/>
                    </a:moveTo>
                    <a:lnTo>
                      <a:pt x="0" y="735330"/>
                    </a:lnTo>
                    <a:cubicBezTo>
                      <a:pt x="423" y="585893"/>
                      <a:pt x="847" y="436457"/>
                      <a:pt x="1270" y="287020"/>
                    </a:cubicBezTo>
                    <a:lnTo>
                      <a:pt x="2805430" y="294005"/>
                    </a:lnTo>
                    <a:cubicBezTo>
                      <a:pt x="2805642" y="215688"/>
                      <a:pt x="2799503" y="86572"/>
                      <a:pt x="2799715" y="8255"/>
                    </a:cubicBezTo>
                    <a:lnTo>
                      <a:pt x="5419090" y="0"/>
                    </a:lnTo>
                    <a:cubicBezTo>
                      <a:pt x="5420572" y="153458"/>
                      <a:pt x="5422053" y="306917"/>
                      <a:pt x="5423535" y="460375"/>
                    </a:cubicBezTo>
                    <a:lnTo>
                      <a:pt x="3823335" y="464185"/>
                    </a:lnTo>
                    <a:lnTo>
                      <a:pt x="3830955" y="735330"/>
                    </a:lnTo>
                    <a:close/>
                  </a:path>
                </a:pathLst>
              </a:custGeom>
              <a:solidFill>
                <a:srgbClr val="0070C0">
                  <a:alpha val="22000"/>
                </a:srgbClr>
              </a:solidFill>
              <a:ln w="1905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F2B83F7F-B3D5-FDB8-A6C2-A1DF42F29A55}"/>
                  </a:ext>
                </a:extLst>
              </p:cNvPr>
              <p:cNvSpPr/>
              <p:nvPr/>
            </p:nvSpPr>
            <p:spPr>
              <a:xfrm>
                <a:off x="596900" y="1765300"/>
                <a:ext cx="5359400" cy="539750"/>
              </a:xfrm>
              <a:custGeom>
                <a:avLst/>
                <a:gdLst>
                  <a:gd name="connsiteX0" fmla="*/ 6350 w 5359400"/>
                  <a:gd name="connsiteY0" fmla="*/ 0 h 520700"/>
                  <a:gd name="connsiteX1" fmla="*/ 0 w 5359400"/>
                  <a:gd name="connsiteY1" fmla="*/ 514350 h 520700"/>
                  <a:gd name="connsiteX2" fmla="*/ 4895850 w 5359400"/>
                  <a:gd name="connsiteY2" fmla="*/ 520700 h 520700"/>
                  <a:gd name="connsiteX3" fmla="*/ 4895850 w 5359400"/>
                  <a:gd name="connsiteY3" fmla="*/ 266700 h 520700"/>
                  <a:gd name="connsiteX4" fmla="*/ 5359400 w 5359400"/>
                  <a:gd name="connsiteY4" fmla="*/ 260350 h 520700"/>
                  <a:gd name="connsiteX5" fmla="*/ 5353050 w 5359400"/>
                  <a:gd name="connsiteY5" fmla="*/ 25400 h 520700"/>
                  <a:gd name="connsiteX6" fmla="*/ 6350 w 5359400"/>
                  <a:gd name="connsiteY6" fmla="*/ 0 h 520700"/>
                  <a:gd name="connsiteX0" fmla="*/ 6350 w 5359400"/>
                  <a:gd name="connsiteY0" fmla="*/ 31750 h 552450"/>
                  <a:gd name="connsiteX1" fmla="*/ 0 w 5359400"/>
                  <a:gd name="connsiteY1" fmla="*/ 546100 h 552450"/>
                  <a:gd name="connsiteX2" fmla="*/ 4895850 w 5359400"/>
                  <a:gd name="connsiteY2" fmla="*/ 552450 h 552450"/>
                  <a:gd name="connsiteX3" fmla="*/ 4895850 w 5359400"/>
                  <a:gd name="connsiteY3" fmla="*/ 298450 h 552450"/>
                  <a:gd name="connsiteX4" fmla="*/ 5359400 w 5359400"/>
                  <a:gd name="connsiteY4" fmla="*/ 292100 h 552450"/>
                  <a:gd name="connsiteX5" fmla="*/ 5359400 w 5359400"/>
                  <a:gd name="connsiteY5" fmla="*/ 0 h 552450"/>
                  <a:gd name="connsiteX6" fmla="*/ 6350 w 5359400"/>
                  <a:gd name="connsiteY6" fmla="*/ 31750 h 552450"/>
                  <a:gd name="connsiteX0" fmla="*/ 12700 w 5359400"/>
                  <a:gd name="connsiteY0" fmla="*/ 12700 h 552450"/>
                  <a:gd name="connsiteX1" fmla="*/ 0 w 5359400"/>
                  <a:gd name="connsiteY1" fmla="*/ 546100 h 552450"/>
                  <a:gd name="connsiteX2" fmla="*/ 4895850 w 5359400"/>
                  <a:gd name="connsiteY2" fmla="*/ 552450 h 552450"/>
                  <a:gd name="connsiteX3" fmla="*/ 4895850 w 5359400"/>
                  <a:gd name="connsiteY3" fmla="*/ 298450 h 552450"/>
                  <a:gd name="connsiteX4" fmla="*/ 5359400 w 5359400"/>
                  <a:gd name="connsiteY4" fmla="*/ 292100 h 552450"/>
                  <a:gd name="connsiteX5" fmla="*/ 5359400 w 5359400"/>
                  <a:gd name="connsiteY5" fmla="*/ 0 h 552450"/>
                  <a:gd name="connsiteX6" fmla="*/ 12700 w 5359400"/>
                  <a:gd name="connsiteY6" fmla="*/ 12700 h 552450"/>
                  <a:gd name="connsiteX0" fmla="*/ 12700 w 5359400"/>
                  <a:gd name="connsiteY0" fmla="*/ 0 h 539750"/>
                  <a:gd name="connsiteX1" fmla="*/ 0 w 5359400"/>
                  <a:gd name="connsiteY1" fmla="*/ 533400 h 539750"/>
                  <a:gd name="connsiteX2" fmla="*/ 4895850 w 5359400"/>
                  <a:gd name="connsiteY2" fmla="*/ 539750 h 539750"/>
                  <a:gd name="connsiteX3" fmla="*/ 4895850 w 5359400"/>
                  <a:gd name="connsiteY3" fmla="*/ 285750 h 539750"/>
                  <a:gd name="connsiteX4" fmla="*/ 5359400 w 5359400"/>
                  <a:gd name="connsiteY4" fmla="*/ 279400 h 539750"/>
                  <a:gd name="connsiteX5" fmla="*/ 5353050 w 5359400"/>
                  <a:gd name="connsiteY5" fmla="*/ 6350 h 539750"/>
                  <a:gd name="connsiteX6" fmla="*/ 12700 w 5359400"/>
                  <a:gd name="connsiteY6" fmla="*/ 0 h 5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59400" h="539750">
                    <a:moveTo>
                      <a:pt x="12700" y="0"/>
                    </a:moveTo>
                    <a:cubicBezTo>
                      <a:pt x="10583" y="171450"/>
                      <a:pt x="2117" y="361950"/>
                      <a:pt x="0" y="533400"/>
                    </a:cubicBezTo>
                    <a:lnTo>
                      <a:pt x="4895850" y="539750"/>
                    </a:lnTo>
                    <a:lnTo>
                      <a:pt x="4895850" y="285750"/>
                    </a:lnTo>
                    <a:lnTo>
                      <a:pt x="5359400" y="279400"/>
                    </a:lnTo>
                    <a:lnTo>
                      <a:pt x="5353050" y="6350"/>
                    </a:lnTo>
                    <a:lnTo>
                      <a:pt x="12700" y="0"/>
                    </a:lnTo>
                    <a:close/>
                  </a:path>
                </a:pathLst>
              </a:custGeom>
              <a:solidFill>
                <a:srgbClr val="9CC5FD">
                  <a:alpha val="30000"/>
                </a:srgbClr>
              </a:solidFill>
              <a:ln w="19050">
                <a:solidFill>
                  <a:srgbClr val="9CC5FD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6403FC0-46E4-2C62-65C1-013BD252B67E}"/>
                </a:ext>
              </a:extLst>
            </p:cNvPr>
            <p:cNvSpPr/>
            <p:nvPr/>
          </p:nvSpPr>
          <p:spPr>
            <a:xfrm>
              <a:off x="596106" y="2179016"/>
              <a:ext cx="5379244" cy="1006475"/>
            </a:xfrm>
            <a:custGeom>
              <a:avLst/>
              <a:gdLst>
                <a:gd name="connsiteX0" fmla="*/ 4933950 w 5391150"/>
                <a:gd name="connsiteY0" fmla="*/ 0 h 1009650"/>
                <a:gd name="connsiteX1" fmla="*/ 4940300 w 5391150"/>
                <a:gd name="connsiteY1" fmla="*/ 260350 h 1009650"/>
                <a:gd name="connsiteX2" fmla="*/ 6350 w 5391150"/>
                <a:gd name="connsiteY2" fmla="*/ 266700 h 1009650"/>
                <a:gd name="connsiteX3" fmla="*/ 0 w 5391150"/>
                <a:gd name="connsiteY3" fmla="*/ 1009650 h 1009650"/>
                <a:gd name="connsiteX4" fmla="*/ 2540000 w 5391150"/>
                <a:gd name="connsiteY4" fmla="*/ 1009650 h 1009650"/>
                <a:gd name="connsiteX5" fmla="*/ 2552700 w 5391150"/>
                <a:gd name="connsiteY5" fmla="*/ 755650 h 1009650"/>
                <a:gd name="connsiteX6" fmla="*/ 5391150 w 5391150"/>
                <a:gd name="connsiteY6" fmla="*/ 736600 h 1009650"/>
                <a:gd name="connsiteX7" fmla="*/ 5378450 w 5391150"/>
                <a:gd name="connsiteY7" fmla="*/ 31750 h 1009650"/>
                <a:gd name="connsiteX8" fmla="*/ 4933950 w 5391150"/>
                <a:gd name="connsiteY8" fmla="*/ 0 h 1009650"/>
                <a:gd name="connsiteX0" fmla="*/ 4933950 w 5391150"/>
                <a:gd name="connsiteY0" fmla="*/ 0 h 1009650"/>
                <a:gd name="connsiteX1" fmla="*/ 4940300 w 5391150"/>
                <a:gd name="connsiteY1" fmla="*/ 260350 h 1009650"/>
                <a:gd name="connsiteX2" fmla="*/ 6350 w 5391150"/>
                <a:gd name="connsiteY2" fmla="*/ 266700 h 1009650"/>
                <a:gd name="connsiteX3" fmla="*/ 0 w 5391150"/>
                <a:gd name="connsiteY3" fmla="*/ 1009650 h 1009650"/>
                <a:gd name="connsiteX4" fmla="*/ 2540000 w 5391150"/>
                <a:gd name="connsiteY4" fmla="*/ 1009650 h 1009650"/>
                <a:gd name="connsiteX5" fmla="*/ 2552700 w 5391150"/>
                <a:gd name="connsiteY5" fmla="*/ 755650 h 1009650"/>
                <a:gd name="connsiteX6" fmla="*/ 5391150 w 5391150"/>
                <a:gd name="connsiteY6" fmla="*/ 736600 h 1009650"/>
                <a:gd name="connsiteX7" fmla="*/ 5378450 w 5391150"/>
                <a:gd name="connsiteY7" fmla="*/ 3175 h 1009650"/>
                <a:gd name="connsiteX8" fmla="*/ 4933950 w 5391150"/>
                <a:gd name="connsiteY8" fmla="*/ 0 h 1009650"/>
                <a:gd name="connsiteX0" fmla="*/ 4924425 w 5391150"/>
                <a:gd name="connsiteY0" fmla="*/ 1588 h 1006475"/>
                <a:gd name="connsiteX1" fmla="*/ 4940300 w 5391150"/>
                <a:gd name="connsiteY1" fmla="*/ 257175 h 1006475"/>
                <a:gd name="connsiteX2" fmla="*/ 6350 w 5391150"/>
                <a:gd name="connsiteY2" fmla="*/ 263525 h 1006475"/>
                <a:gd name="connsiteX3" fmla="*/ 0 w 5391150"/>
                <a:gd name="connsiteY3" fmla="*/ 1006475 h 1006475"/>
                <a:gd name="connsiteX4" fmla="*/ 2540000 w 5391150"/>
                <a:gd name="connsiteY4" fmla="*/ 1006475 h 1006475"/>
                <a:gd name="connsiteX5" fmla="*/ 2552700 w 5391150"/>
                <a:gd name="connsiteY5" fmla="*/ 752475 h 1006475"/>
                <a:gd name="connsiteX6" fmla="*/ 5391150 w 5391150"/>
                <a:gd name="connsiteY6" fmla="*/ 733425 h 1006475"/>
                <a:gd name="connsiteX7" fmla="*/ 5378450 w 5391150"/>
                <a:gd name="connsiteY7" fmla="*/ 0 h 1006475"/>
                <a:gd name="connsiteX8" fmla="*/ 4924425 w 5391150"/>
                <a:gd name="connsiteY8" fmla="*/ 1588 h 1006475"/>
                <a:gd name="connsiteX0" fmla="*/ 4924425 w 5391150"/>
                <a:gd name="connsiteY0" fmla="*/ 1588 h 1006475"/>
                <a:gd name="connsiteX1" fmla="*/ 4928394 w 5391150"/>
                <a:gd name="connsiteY1" fmla="*/ 257175 h 1006475"/>
                <a:gd name="connsiteX2" fmla="*/ 6350 w 5391150"/>
                <a:gd name="connsiteY2" fmla="*/ 263525 h 1006475"/>
                <a:gd name="connsiteX3" fmla="*/ 0 w 5391150"/>
                <a:gd name="connsiteY3" fmla="*/ 1006475 h 1006475"/>
                <a:gd name="connsiteX4" fmla="*/ 2540000 w 5391150"/>
                <a:gd name="connsiteY4" fmla="*/ 1006475 h 1006475"/>
                <a:gd name="connsiteX5" fmla="*/ 2552700 w 5391150"/>
                <a:gd name="connsiteY5" fmla="*/ 752475 h 1006475"/>
                <a:gd name="connsiteX6" fmla="*/ 5391150 w 5391150"/>
                <a:gd name="connsiteY6" fmla="*/ 733425 h 1006475"/>
                <a:gd name="connsiteX7" fmla="*/ 5378450 w 5391150"/>
                <a:gd name="connsiteY7" fmla="*/ 0 h 1006475"/>
                <a:gd name="connsiteX8" fmla="*/ 4924425 w 5391150"/>
                <a:gd name="connsiteY8" fmla="*/ 1588 h 1006475"/>
                <a:gd name="connsiteX0" fmla="*/ 4933950 w 5391150"/>
                <a:gd name="connsiteY0" fmla="*/ 1588 h 1006475"/>
                <a:gd name="connsiteX1" fmla="*/ 4928394 w 5391150"/>
                <a:gd name="connsiteY1" fmla="*/ 257175 h 1006475"/>
                <a:gd name="connsiteX2" fmla="*/ 6350 w 5391150"/>
                <a:gd name="connsiteY2" fmla="*/ 263525 h 1006475"/>
                <a:gd name="connsiteX3" fmla="*/ 0 w 5391150"/>
                <a:gd name="connsiteY3" fmla="*/ 1006475 h 1006475"/>
                <a:gd name="connsiteX4" fmla="*/ 2540000 w 5391150"/>
                <a:gd name="connsiteY4" fmla="*/ 1006475 h 1006475"/>
                <a:gd name="connsiteX5" fmla="*/ 2552700 w 5391150"/>
                <a:gd name="connsiteY5" fmla="*/ 752475 h 1006475"/>
                <a:gd name="connsiteX6" fmla="*/ 5391150 w 5391150"/>
                <a:gd name="connsiteY6" fmla="*/ 733425 h 1006475"/>
                <a:gd name="connsiteX7" fmla="*/ 5378450 w 5391150"/>
                <a:gd name="connsiteY7" fmla="*/ 0 h 1006475"/>
                <a:gd name="connsiteX8" fmla="*/ 4933950 w 5391150"/>
                <a:gd name="connsiteY8" fmla="*/ 1588 h 1006475"/>
                <a:gd name="connsiteX0" fmla="*/ 4933950 w 5391150"/>
                <a:gd name="connsiteY0" fmla="*/ 1588 h 1006475"/>
                <a:gd name="connsiteX1" fmla="*/ 4937919 w 5391150"/>
                <a:gd name="connsiteY1" fmla="*/ 271462 h 1006475"/>
                <a:gd name="connsiteX2" fmla="*/ 6350 w 5391150"/>
                <a:gd name="connsiteY2" fmla="*/ 263525 h 1006475"/>
                <a:gd name="connsiteX3" fmla="*/ 0 w 5391150"/>
                <a:gd name="connsiteY3" fmla="*/ 1006475 h 1006475"/>
                <a:gd name="connsiteX4" fmla="*/ 2540000 w 5391150"/>
                <a:gd name="connsiteY4" fmla="*/ 1006475 h 1006475"/>
                <a:gd name="connsiteX5" fmla="*/ 2552700 w 5391150"/>
                <a:gd name="connsiteY5" fmla="*/ 752475 h 1006475"/>
                <a:gd name="connsiteX6" fmla="*/ 5391150 w 5391150"/>
                <a:gd name="connsiteY6" fmla="*/ 733425 h 1006475"/>
                <a:gd name="connsiteX7" fmla="*/ 5378450 w 5391150"/>
                <a:gd name="connsiteY7" fmla="*/ 0 h 1006475"/>
                <a:gd name="connsiteX8" fmla="*/ 4933950 w 5391150"/>
                <a:gd name="connsiteY8" fmla="*/ 1588 h 1006475"/>
                <a:gd name="connsiteX0" fmla="*/ 4933950 w 5391150"/>
                <a:gd name="connsiteY0" fmla="*/ 1588 h 1006475"/>
                <a:gd name="connsiteX1" fmla="*/ 4937919 w 5391150"/>
                <a:gd name="connsiteY1" fmla="*/ 271462 h 1006475"/>
                <a:gd name="connsiteX2" fmla="*/ 15875 w 5391150"/>
                <a:gd name="connsiteY2" fmla="*/ 280194 h 1006475"/>
                <a:gd name="connsiteX3" fmla="*/ 0 w 5391150"/>
                <a:gd name="connsiteY3" fmla="*/ 1006475 h 1006475"/>
                <a:gd name="connsiteX4" fmla="*/ 2540000 w 5391150"/>
                <a:gd name="connsiteY4" fmla="*/ 1006475 h 1006475"/>
                <a:gd name="connsiteX5" fmla="*/ 2552700 w 5391150"/>
                <a:gd name="connsiteY5" fmla="*/ 752475 h 1006475"/>
                <a:gd name="connsiteX6" fmla="*/ 5391150 w 5391150"/>
                <a:gd name="connsiteY6" fmla="*/ 733425 h 1006475"/>
                <a:gd name="connsiteX7" fmla="*/ 5378450 w 5391150"/>
                <a:gd name="connsiteY7" fmla="*/ 0 h 1006475"/>
                <a:gd name="connsiteX8" fmla="*/ 4933950 w 5391150"/>
                <a:gd name="connsiteY8" fmla="*/ 1588 h 1006475"/>
                <a:gd name="connsiteX0" fmla="*/ 4922044 w 5379244"/>
                <a:gd name="connsiteY0" fmla="*/ 1588 h 1006475"/>
                <a:gd name="connsiteX1" fmla="*/ 4926013 w 5379244"/>
                <a:gd name="connsiteY1" fmla="*/ 271462 h 1006475"/>
                <a:gd name="connsiteX2" fmla="*/ 3969 w 5379244"/>
                <a:gd name="connsiteY2" fmla="*/ 280194 h 1006475"/>
                <a:gd name="connsiteX3" fmla="*/ 0 w 5379244"/>
                <a:gd name="connsiteY3" fmla="*/ 1006475 h 1006475"/>
                <a:gd name="connsiteX4" fmla="*/ 2528094 w 5379244"/>
                <a:gd name="connsiteY4" fmla="*/ 1006475 h 1006475"/>
                <a:gd name="connsiteX5" fmla="*/ 2540794 w 5379244"/>
                <a:gd name="connsiteY5" fmla="*/ 752475 h 1006475"/>
                <a:gd name="connsiteX6" fmla="*/ 5379244 w 5379244"/>
                <a:gd name="connsiteY6" fmla="*/ 733425 h 1006475"/>
                <a:gd name="connsiteX7" fmla="*/ 5366544 w 5379244"/>
                <a:gd name="connsiteY7" fmla="*/ 0 h 1006475"/>
                <a:gd name="connsiteX8" fmla="*/ 4922044 w 5379244"/>
                <a:gd name="connsiteY8" fmla="*/ 1588 h 1006475"/>
                <a:gd name="connsiteX0" fmla="*/ 4922044 w 5379244"/>
                <a:gd name="connsiteY0" fmla="*/ 1588 h 1006475"/>
                <a:gd name="connsiteX1" fmla="*/ 4926013 w 5379244"/>
                <a:gd name="connsiteY1" fmla="*/ 271462 h 1006475"/>
                <a:gd name="connsiteX2" fmla="*/ 3969 w 5379244"/>
                <a:gd name="connsiteY2" fmla="*/ 280194 h 1006475"/>
                <a:gd name="connsiteX3" fmla="*/ 0 w 5379244"/>
                <a:gd name="connsiteY3" fmla="*/ 1006475 h 1006475"/>
                <a:gd name="connsiteX4" fmla="*/ 2528094 w 5379244"/>
                <a:gd name="connsiteY4" fmla="*/ 996950 h 1006475"/>
                <a:gd name="connsiteX5" fmla="*/ 2540794 w 5379244"/>
                <a:gd name="connsiteY5" fmla="*/ 752475 h 1006475"/>
                <a:gd name="connsiteX6" fmla="*/ 5379244 w 5379244"/>
                <a:gd name="connsiteY6" fmla="*/ 733425 h 1006475"/>
                <a:gd name="connsiteX7" fmla="*/ 5366544 w 5379244"/>
                <a:gd name="connsiteY7" fmla="*/ 0 h 1006475"/>
                <a:gd name="connsiteX8" fmla="*/ 4922044 w 5379244"/>
                <a:gd name="connsiteY8" fmla="*/ 1588 h 1006475"/>
                <a:gd name="connsiteX0" fmla="*/ 4922044 w 5379244"/>
                <a:gd name="connsiteY0" fmla="*/ 1588 h 1006475"/>
                <a:gd name="connsiteX1" fmla="*/ 4926013 w 5379244"/>
                <a:gd name="connsiteY1" fmla="*/ 271462 h 1006475"/>
                <a:gd name="connsiteX2" fmla="*/ 3969 w 5379244"/>
                <a:gd name="connsiteY2" fmla="*/ 280194 h 1006475"/>
                <a:gd name="connsiteX3" fmla="*/ 0 w 5379244"/>
                <a:gd name="connsiteY3" fmla="*/ 1006475 h 1006475"/>
                <a:gd name="connsiteX4" fmla="*/ 2528094 w 5379244"/>
                <a:gd name="connsiteY4" fmla="*/ 996950 h 1006475"/>
                <a:gd name="connsiteX5" fmla="*/ 2528888 w 5379244"/>
                <a:gd name="connsiteY5" fmla="*/ 752475 h 1006475"/>
                <a:gd name="connsiteX6" fmla="*/ 5379244 w 5379244"/>
                <a:gd name="connsiteY6" fmla="*/ 733425 h 1006475"/>
                <a:gd name="connsiteX7" fmla="*/ 5366544 w 5379244"/>
                <a:gd name="connsiteY7" fmla="*/ 0 h 1006475"/>
                <a:gd name="connsiteX8" fmla="*/ 4922044 w 5379244"/>
                <a:gd name="connsiteY8" fmla="*/ 1588 h 100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9244" h="1006475">
                  <a:moveTo>
                    <a:pt x="4922044" y="1588"/>
                  </a:moveTo>
                  <a:lnTo>
                    <a:pt x="4926013" y="271462"/>
                  </a:lnTo>
                  <a:lnTo>
                    <a:pt x="3969" y="280194"/>
                  </a:lnTo>
                  <a:cubicBezTo>
                    <a:pt x="1852" y="527844"/>
                    <a:pt x="2117" y="758825"/>
                    <a:pt x="0" y="1006475"/>
                  </a:cubicBezTo>
                  <a:lnTo>
                    <a:pt x="2528094" y="996950"/>
                  </a:lnTo>
                  <a:cubicBezTo>
                    <a:pt x="2528359" y="915458"/>
                    <a:pt x="2528623" y="833967"/>
                    <a:pt x="2528888" y="752475"/>
                  </a:cubicBezTo>
                  <a:lnTo>
                    <a:pt x="5379244" y="733425"/>
                  </a:lnTo>
                  <a:lnTo>
                    <a:pt x="5366544" y="0"/>
                  </a:lnTo>
                  <a:lnTo>
                    <a:pt x="4922044" y="1588"/>
                  </a:lnTo>
                  <a:close/>
                </a:path>
              </a:pathLst>
            </a:custGeom>
            <a:solidFill>
              <a:srgbClr val="C00000">
                <a:alpha val="20000"/>
              </a:srgbClr>
            </a:solidFill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71EE75-7D98-93F3-A24C-4BDE02FF56A7}"/>
                </a:ext>
              </a:extLst>
            </p:cNvPr>
            <p:cNvSpPr txBox="1"/>
            <p:nvPr/>
          </p:nvSpPr>
          <p:spPr>
            <a:xfrm>
              <a:off x="8027745" y="1801906"/>
              <a:ext cx="40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对文章内容进行总结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0501310-86C3-E0DC-FB0E-435865936CF2}"/>
                </a:ext>
              </a:extLst>
            </p:cNvPr>
            <p:cNvSpPr txBox="1"/>
            <p:nvPr/>
          </p:nvSpPr>
          <p:spPr>
            <a:xfrm>
              <a:off x="8027745" y="2643430"/>
              <a:ext cx="40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强调文章的现实意义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3EA8668-505A-A830-5C5D-2B7ACE4B1C87}"/>
                </a:ext>
              </a:extLst>
            </p:cNvPr>
            <p:cNvSpPr txBox="1"/>
            <p:nvPr/>
          </p:nvSpPr>
          <p:spPr>
            <a:xfrm>
              <a:off x="8027745" y="3532356"/>
              <a:ext cx="40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凸显提出方法的效果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4C59237-71CA-219E-E033-FE2C554F7EBA}"/>
                </a:ext>
              </a:extLst>
            </p:cNvPr>
            <p:cNvSpPr txBox="1"/>
            <p:nvPr/>
          </p:nvSpPr>
          <p:spPr>
            <a:xfrm>
              <a:off x="8027745" y="4421282"/>
              <a:ext cx="40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对未来工作进行展望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5C0BB1C-FEA7-D01B-4ABD-EB1DA589C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197" y="2018007"/>
              <a:ext cx="1850548" cy="10695"/>
            </a:xfrm>
            <a:prstGeom prst="straightConnector1">
              <a:avLst/>
            </a:prstGeom>
            <a:ln w="38100">
              <a:solidFill>
                <a:srgbClr val="9CC5F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327C8C74-49CE-E968-3594-0ED09F2E2E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197" y="2835849"/>
              <a:ext cx="1850548" cy="10695"/>
            </a:xfrm>
            <a:prstGeom prst="straightConnector1">
              <a:avLst/>
            </a:prstGeom>
            <a:ln w="38100">
              <a:solidFill>
                <a:srgbClr val="C30D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B1297CE0-0E5A-3E1B-92B9-D208F3183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197" y="3749230"/>
              <a:ext cx="1850548" cy="1069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881F5B92-6475-1073-7C77-9F58AF9EA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197" y="4615797"/>
              <a:ext cx="1850548" cy="10695"/>
            </a:xfrm>
            <a:prstGeom prst="straightConnector1">
              <a:avLst/>
            </a:prstGeom>
            <a:ln w="38100">
              <a:solidFill>
                <a:srgbClr val="4094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963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72" y="71069"/>
            <a:ext cx="2425903" cy="673862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123825" y="103612"/>
            <a:ext cx="1162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85770-FA78-CE55-009C-1A6745955FE0}"/>
              </a:ext>
            </a:extLst>
          </p:cNvPr>
          <p:cNvSpPr txBox="1"/>
          <p:nvPr/>
        </p:nvSpPr>
        <p:spPr>
          <a:xfrm>
            <a:off x="373380" y="1025209"/>
            <a:ext cx="783336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rgbClr val="C7000B"/>
              </a:buClr>
            </a:pPr>
            <a:r>
              <a:rPr lang="zh-CN" altLang="en-US" sz="2400" b="1" dirty="0"/>
              <a:t>通过上述两篇论文，对学术论文写作总结出如下经验：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983CF-25DE-52CB-F7AF-DC348C50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83" y="1421661"/>
            <a:ext cx="1386960" cy="403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1A99D2-2B9E-3282-A52A-84F2D8882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2" y="1623608"/>
            <a:ext cx="3378082" cy="492309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842A1B2-E6C1-BDEE-1FC7-5BAC03894A7A}"/>
              </a:ext>
            </a:extLst>
          </p:cNvPr>
          <p:cNvGrpSpPr/>
          <p:nvPr/>
        </p:nvGrpSpPr>
        <p:grpSpPr>
          <a:xfrm>
            <a:off x="4773399" y="4941983"/>
            <a:ext cx="6488762" cy="731401"/>
            <a:chOff x="562132" y="5705328"/>
            <a:chExt cx="6488762" cy="731401"/>
          </a:xfrm>
        </p:grpSpPr>
        <p:sp>
          <p:nvSpPr>
            <p:cNvPr id="8" name="矩形 3">
              <a:extLst>
                <a:ext uri="{FF2B5EF4-FFF2-40B4-BE49-F238E27FC236}">
                  <a16:creationId xmlns:a16="http://schemas.microsoft.com/office/drawing/2014/main" id="{5512A021-76D6-EF7E-BB6B-855D84DE5FDB}"/>
                </a:ext>
              </a:extLst>
            </p:cNvPr>
            <p:cNvSpPr/>
            <p:nvPr/>
          </p:nvSpPr>
          <p:spPr>
            <a:xfrm>
              <a:off x="786389" y="5705328"/>
              <a:ext cx="2718239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E45F7BD-9D18-F752-E78C-4180607A1870}"/>
                </a:ext>
              </a:extLst>
            </p:cNvPr>
            <p:cNvGrpSpPr/>
            <p:nvPr/>
          </p:nvGrpSpPr>
          <p:grpSpPr>
            <a:xfrm>
              <a:off x="562132" y="5788414"/>
              <a:ext cx="551739" cy="565229"/>
              <a:chOff x="2769119" y="3325028"/>
              <a:chExt cx="504056" cy="50405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F692E3F-0F97-2EDA-F297-B698DEF9C6A0}"/>
                  </a:ext>
                </a:extLst>
              </p:cNvPr>
              <p:cNvSpPr/>
              <p:nvPr/>
            </p:nvSpPr>
            <p:spPr>
              <a:xfrm>
                <a:off x="2769119" y="3325028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4" name="TextBox 72">
                <a:extLst>
                  <a:ext uri="{FF2B5EF4-FFF2-40B4-BE49-F238E27FC236}">
                    <a16:creationId xmlns:a16="http://schemas.microsoft.com/office/drawing/2014/main" id="{DC9E3004-515E-18B0-B97E-1AB4E90284D0}"/>
                  </a:ext>
                </a:extLst>
              </p:cNvPr>
              <p:cNvSpPr txBox="1"/>
              <p:nvPr/>
            </p:nvSpPr>
            <p:spPr>
              <a:xfrm>
                <a:off x="2808589" y="3407778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TextBox 84">
              <a:extLst>
                <a:ext uri="{FF2B5EF4-FFF2-40B4-BE49-F238E27FC236}">
                  <a16:creationId xmlns:a16="http://schemas.microsoft.com/office/drawing/2014/main" id="{DBA00168-0D1F-C62A-3AF4-FE3DBFEBEEA4}"/>
                </a:ext>
              </a:extLst>
            </p:cNvPr>
            <p:cNvSpPr txBox="1"/>
            <p:nvPr/>
          </p:nvSpPr>
          <p:spPr>
            <a:xfrm>
              <a:off x="1316910" y="5881208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便于检索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1129E55-84D7-0FB4-2DB9-B78AE2E3037F}"/>
                </a:ext>
              </a:extLst>
            </p:cNvPr>
            <p:cNvSpPr txBox="1"/>
            <p:nvPr/>
          </p:nvSpPr>
          <p:spPr>
            <a:xfrm>
              <a:off x="3622680" y="5788414"/>
              <a:ext cx="3428214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/>
                <a:t>标题需要包含领域的</a:t>
              </a:r>
              <a:r>
                <a:rPr lang="zh-CN" altLang="en-US" b="1" dirty="0">
                  <a:solidFill>
                    <a:srgbClr val="C00000"/>
                  </a:solidFill>
                </a:rPr>
                <a:t>关键术语</a:t>
              </a:r>
              <a:endParaRPr lang="en-US" altLang="zh-CN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F4F0BF2-2E97-29E7-FF7F-A3DD32B5EA02}"/>
              </a:ext>
            </a:extLst>
          </p:cNvPr>
          <p:cNvGrpSpPr/>
          <p:nvPr/>
        </p:nvGrpSpPr>
        <p:grpSpPr>
          <a:xfrm>
            <a:off x="4730197" y="3752404"/>
            <a:ext cx="10930875" cy="731401"/>
            <a:chOff x="528926" y="4324326"/>
            <a:chExt cx="10930875" cy="731401"/>
          </a:xfrm>
        </p:grpSpPr>
        <p:sp>
          <p:nvSpPr>
            <p:cNvPr id="17" name="矩形 3">
              <a:extLst>
                <a:ext uri="{FF2B5EF4-FFF2-40B4-BE49-F238E27FC236}">
                  <a16:creationId xmlns:a16="http://schemas.microsoft.com/office/drawing/2014/main" id="{67923CC1-397B-3295-C13E-20FCF91CAD29}"/>
                </a:ext>
              </a:extLst>
            </p:cNvPr>
            <p:cNvSpPr/>
            <p:nvPr/>
          </p:nvSpPr>
          <p:spPr>
            <a:xfrm>
              <a:off x="786390" y="4324326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693E6AF-790B-DB69-518F-DF3038B1FE35}"/>
                </a:ext>
              </a:extLst>
            </p:cNvPr>
            <p:cNvGrpSpPr/>
            <p:nvPr/>
          </p:nvGrpSpPr>
          <p:grpSpPr>
            <a:xfrm>
              <a:off x="528926" y="4407413"/>
              <a:ext cx="551739" cy="565229"/>
              <a:chOff x="2471142" y="2586760"/>
              <a:chExt cx="504056" cy="504056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70F07D6-124E-0048-F459-D62FD444708F}"/>
                  </a:ext>
                </a:extLst>
              </p:cNvPr>
              <p:cNvSpPr/>
              <p:nvPr/>
            </p:nvSpPr>
            <p:spPr>
              <a:xfrm>
                <a:off x="2471142" y="2586760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26" name="TextBox 69">
                <a:extLst>
                  <a:ext uri="{FF2B5EF4-FFF2-40B4-BE49-F238E27FC236}">
                    <a16:creationId xmlns:a16="http://schemas.microsoft.com/office/drawing/2014/main" id="{972D1C73-338A-4F9A-C525-8A447BCFBF11}"/>
                  </a:ext>
                </a:extLst>
              </p:cNvPr>
              <p:cNvSpPr txBox="1"/>
              <p:nvPr/>
            </p:nvSpPr>
            <p:spPr>
              <a:xfrm>
                <a:off x="2510612" y="2669511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83">
              <a:extLst>
                <a:ext uri="{FF2B5EF4-FFF2-40B4-BE49-F238E27FC236}">
                  <a16:creationId xmlns:a16="http://schemas.microsoft.com/office/drawing/2014/main" id="{74600F9F-1DF4-ED5A-FC13-8991BAFFD0AC}"/>
                </a:ext>
              </a:extLst>
            </p:cNvPr>
            <p:cNvSpPr txBox="1"/>
            <p:nvPr/>
          </p:nvSpPr>
          <p:spPr>
            <a:xfrm>
              <a:off x="1316910" y="4500206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突出创新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5F1F305-9682-C381-D104-86DFE1DA78FE}"/>
                </a:ext>
              </a:extLst>
            </p:cNvPr>
            <p:cNvSpPr txBox="1"/>
            <p:nvPr/>
          </p:nvSpPr>
          <p:spPr>
            <a:xfrm>
              <a:off x="3627983" y="4440258"/>
              <a:ext cx="7831818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标题中应体现论文的</a:t>
              </a:r>
              <a:r>
                <a:rPr lang="zh-CN" altLang="en-US" b="1" dirty="0">
                  <a:solidFill>
                    <a:srgbClr val="C00000"/>
                  </a:solidFill>
                </a:rPr>
                <a:t>创新之处</a:t>
              </a:r>
              <a:endParaRPr lang="en-US" altLang="zh-CN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11813A-31C5-433D-B422-1168EF203833}"/>
              </a:ext>
            </a:extLst>
          </p:cNvPr>
          <p:cNvGrpSpPr/>
          <p:nvPr/>
        </p:nvGrpSpPr>
        <p:grpSpPr>
          <a:xfrm>
            <a:off x="4730197" y="2562825"/>
            <a:ext cx="10930875" cy="731401"/>
            <a:chOff x="535947" y="3027493"/>
            <a:chExt cx="10930875" cy="731401"/>
          </a:xfrm>
        </p:grpSpPr>
        <p:sp>
          <p:nvSpPr>
            <p:cNvPr id="29" name="矩形 3">
              <a:extLst>
                <a:ext uri="{FF2B5EF4-FFF2-40B4-BE49-F238E27FC236}">
                  <a16:creationId xmlns:a16="http://schemas.microsoft.com/office/drawing/2014/main" id="{2B782BED-5533-FBB0-4121-E60E8BA7A2E8}"/>
                </a:ext>
              </a:extLst>
            </p:cNvPr>
            <p:cNvSpPr/>
            <p:nvPr/>
          </p:nvSpPr>
          <p:spPr>
            <a:xfrm>
              <a:off x="786390" y="3027493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EED8FE-EBF1-11A6-F3BB-3447CD4B2FFF}"/>
                </a:ext>
              </a:extLst>
            </p:cNvPr>
            <p:cNvGrpSpPr/>
            <p:nvPr/>
          </p:nvGrpSpPr>
          <p:grpSpPr>
            <a:xfrm>
              <a:off x="535947" y="3124116"/>
              <a:ext cx="551739" cy="565229"/>
              <a:chOff x="2769121" y="1848492"/>
              <a:chExt cx="504056" cy="50405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50301AA-11D5-3EDA-2DBD-80A57DBEE0B9}"/>
                  </a:ext>
                </a:extLst>
              </p:cNvPr>
              <p:cNvSpPr/>
              <p:nvPr/>
            </p:nvSpPr>
            <p:spPr>
              <a:xfrm>
                <a:off x="2769121" y="1848492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7" name="TextBox 66">
                <a:extLst>
                  <a:ext uri="{FF2B5EF4-FFF2-40B4-BE49-F238E27FC236}">
                    <a16:creationId xmlns:a16="http://schemas.microsoft.com/office/drawing/2014/main" id="{4A3836C3-55EF-0F11-E864-E5E4F24A18AD}"/>
                  </a:ext>
                </a:extLst>
              </p:cNvPr>
              <p:cNvSpPr txBox="1"/>
              <p:nvPr/>
            </p:nvSpPr>
            <p:spPr>
              <a:xfrm>
                <a:off x="2808589" y="1931243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TextBox 82">
              <a:extLst>
                <a:ext uri="{FF2B5EF4-FFF2-40B4-BE49-F238E27FC236}">
                  <a16:creationId xmlns:a16="http://schemas.microsoft.com/office/drawing/2014/main" id="{23E0848E-C16A-6FC0-A85B-B867AD4D821C}"/>
                </a:ext>
              </a:extLst>
            </p:cNvPr>
            <p:cNvSpPr txBox="1"/>
            <p:nvPr/>
          </p:nvSpPr>
          <p:spPr>
            <a:xfrm>
              <a:off x="1316910" y="3216909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简洁独特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418A789-DDD8-BD06-CC2A-6CC1B7248459}"/>
                </a:ext>
              </a:extLst>
            </p:cNvPr>
            <p:cNvSpPr txBox="1"/>
            <p:nvPr/>
          </p:nvSpPr>
          <p:spPr>
            <a:xfrm>
              <a:off x="3635004" y="3127333"/>
              <a:ext cx="7831818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标题需要清晰</a:t>
              </a:r>
              <a:r>
                <a:rPr lang="zh-CN" altLang="en-US" b="1" dirty="0">
                  <a:solidFill>
                    <a:srgbClr val="C00000"/>
                  </a:solidFill>
                </a:rPr>
                <a:t>表达论文的主题</a:t>
              </a:r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40454AB-B6D2-186F-2291-5C34A13B820C}"/>
              </a:ext>
            </a:extLst>
          </p:cNvPr>
          <p:cNvCxnSpPr>
            <a:cxnSpLocks/>
          </p:cNvCxnSpPr>
          <p:nvPr/>
        </p:nvCxnSpPr>
        <p:spPr>
          <a:xfrm flipH="1" flipV="1">
            <a:off x="3782660" y="1803482"/>
            <a:ext cx="1112373" cy="35483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3DDF29B-D337-EAF2-1626-F8143C4D95BE}"/>
              </a:ext>
            </a:extLst>
          </p:cNvPr>
          <p:cNvSpPr txBox="1"/>
          <p:nvPr/>
        </p:nvSpPr>
        <p:spPr>
          <a:xfrm>
            <a:off x="4963661" y="1918349"/>
            <a:ext cx="33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标题部分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4588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72" y="71069"/>
            <a:ext cx="2425903" cy="673862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123825" y="103612"/>
            <a:ext cx="1162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85770-FA78-CE55-009C-1A6745955FE0}"/>
              </a:ext>
            </a:extLst>
          </p:cNvPr>
          <p:cNvSpPr txBox="1"/>
          <p:nvPr/>
        </p:nvSpPr>
        <p:spPr>
          <a:xfrm>
            <a:off x="373380" y="1025209"/>
            <a:ext cx="783336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rgbClr val="C7000B"/>
              </a:buClr>
            </a:pPr>
            <a:r>
              <a:rPr lang="zh-CN" altLang="en-US" sz="2400" b="1" dirty="0"/>
              <a:t>通过上述两篇论文，对学术论文写作总结出如下经验：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983CF-25DE-52CB-F7AF-DC348C50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83" y="1421661"/>
            <a:ext cx="1386960" cy="403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1A99D2-2B9E-3282-A52A-84F2D8882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2" y="1623608"/>
            <a:ext cx="3378082" cy="4923096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11813A-31C5-433D-B422-1168EF203833}"/>
              </a:ext>
            </a:extLst>
          </p:cNvPr>
          <p:cNvGrpSpPr/>
          <p:nvPr/>
        </p:nvGrpSpPr>
        <p:grpSpPr>
          <a:xfrm>
            <a:off x="4730197" y="2562825"/>
            <a:ext cx="10886106" cy="815043"/>
            <a:chOff x="535947" y="3027493"/>
            <a:chExt cx="10886106" cy="815043"/>
          </a:xfrm>
        </p:grpSpPr>
        <p:sp>
          <p:nvSpPr>
            <p:cNvPr id="29" name="矩形 3">
              <a:extLst>
                <a:ext uri="{FF2B5EF4-FFF2-40B4-BE49-F238E27FC236}">
                  <a16:creationId xmlns:a16="http://schemas.microsoft.com/office/drawing/2014/main" id="{2B782BED-5533-FBB0-4121-E60E8BA7A2E8}"/>
                </a:ext>
              </a:extLst>
            </p:cNvPr>
            <p:cNvSpPr/>
            <p:nvPr/>
          </p:nvSpPr>
          <p:spPr>
            <a:xfrm>
              <a:off x="786390" y="3027493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EED8FE-EBF1-11A6-F3BB-3447CD4B2FFF}"/>
                </a:ext>
              </a:extLst>
            </p:cNvPr>
            <p:cNvGrpSpPr/>
            <p:nvPr/>
          </p:nvGrpSpPr>
          <p:grpSpPr>
            <a:xfrm>
              <a:off x="535947" y="3124116"/>
              <a:ext cx="551739" cy="565229"/>
              <a:chOff x="2769121" y="1848492"/>
              <a:chExt cx="504056" cy="50405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50301AA-11D5-3EDA-2DBD-80A57DBEE0B9}"/>
                  </a:ext>
                </a:extLst>
              </p:cNvPr>
              <p:cNvSpPr/>
              <p:nvPr/>
            </p:nvSpPr>
            <p:spPr>
              <a:xfrm>
                <a:off x="2769121" y="1848492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7" name="TextBox 66">
                <a:extLst>
                  <a:ext uri="{FF2B5EF4-FFF2-40B4-BE49-F238E27FC236}">
                    <a16:creationId xmlns:a16="http://schemas.microsoft.com/office/drawing/2014/main" id="{4A3836C3-55EF-0F11-E864-E5E4F24A18AD}"/>
                  </a:ext>
                </a:extLst>
              </p:cNvPr>
              <p:cNvSpPr txBox="1"/>
              <p:nvPr/>
            </p:nvSpPr>
            <p:spPr>
              <a:xfrm>
                <a:off x="2808589" y="1931243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TextBox 82">
              <a:extLst>
                <a:ext uri="{FF2B5EF4-FFF2-40B4-BE49-F238E27FC236}">
                  <a16:creationId xmlns:a16="http://schemas.microsoft.com/office/drawing/2014/main" id="{23E0848E-C16A-6FC0-A85B-B867AD4D821C}"/>
                </a:ext>
              </a:extLst>
            </p:cNvPr>
            <p:cNvSpPr txBox="1"/>
            <p:nvPr/>
          </p:nvSpPr>
          <p:spPr>
            <a:xfrm>
              <a:off x="1316910" y="3216909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要素齐全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418A789-DDD8-BD06-CC2A-6CC1B7248459}"/>
                </a:ext>
              </a:extLst>
            </p:cNvPr>
            <p:cNvSpPr txBox="1"/>
            <p:nvPr/>
          </p:nvSpPr>
          <p:spPr>
            <a:xfrm>
              <a:off x="3590235" y="3065079"/>
              <a:ext cx="7831818" cy="777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800" dirty="0"/>
                <a:t>包含</a:t>
              </a:r>
              <a:r>
                <a:rPr lang="zh-CN" altLang="en-US" b="1" dirty="0">
                  <a:solidFill>
                    <a:srgbClr val="C00000"/>
                  </a:solidFill>
                </a:rPr>
                <a:t>背景</a:t>
              </a:r>
              <a:r>
                <a:rPr lang="en-US" altLang="zh-CN" b="1" dirty="0">
                  <a:solidFill>
                    <a:srgbClr val="C00000"/>
                  </a:solidFill>
                </a:rPr>
                <a:t>+</a:t>
              </a:r>
              <a:r>
                <a:rPr lang="zh-CN" altLang="en-US" b="1" dirty="0">
                  <a:solidFill>
                    <a:srgbClr val="C00000"/>
                  </a:solidFill>
                </a:rPr>
                <a:t>方法</a:t>
              </a:r>
              <a:r>
                <a:rPr lang="en-US" altLang="zh-CN" b="1" dirty="0">
                  <a:solidFill>
                    <a:srgbClr val="C00000"/>
                  </a:solidFill>
                </a:rPr>
                <a:t>+</a:t>
              </a:r>
              <a:r>
                <a:rPr lang="zh-CN" altLang="en-US" b="1" dirty="0">
                  <a:solidFill>
                    <a:srgbClr val="C00000"/>
                  </a:solidFill>
                </a:rPr>
                <a:t>结果</a:t>
              </a:r>
              <a:r>
                <a:rPr lang="zh-CN" altLang="en-US" dirty="0"/>
                <a:t>，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sz="1800" dirty="0"/>
                <a:t>分别体现重要性、创新性、高效性</a:t>
              </a:r>
              <a:endParaRPr lang="en-US" altLang="zh-CN" sz="1800" dirty="0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40454AB-B6D2-186F-2291-5C34A13B820C}"/>
              </a:ext>
            </a:extLst>
          </p:cNvPr>
          <p:cNvCxnSpPr>
            <a:cxnSpLocks/>
          </p:cNvCxnSpPr>
          <p:nvPr/>
        </p:nvCxnSpPr>
        <p:spPr>
          <a:xfrm flipH="1">
            <a:off x="3531140" y="2158321"/>
            <a:ext cx="1363893" cy="40450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3DDF29B-D337-EAF2-1626-F8143C4D95BE}"/>
              </a:ext>
            </a:extLst>
          </p:cNvPr>
          <p:cNvSpPr txBox="1"/>
          <p:nvPr/>
        </p:nvSpPr>
        <p:spPr>
          <a:xfrm>
            <a:off x="4963661" y="1918349"/>
            <a:ext cx="33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摘要部分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413A4E5-EC61-A387-51EF-574481D5886F}"/>
              </a:ext>
            </a:extLst>
          </p:cNvPr>
          <p:cNvGrpSpPr/>
          <p:nvPr/>
        </p:nvGrpSpPr>
        <p:grpSpPr>
          <a:xfrm>
            <a:off x="4730197" y="3755290"/>
            <a:ext cx="10939952" cy="777457"/>
            <a:chOff x="4730197" y="3552210"/>
            <a:chExt cx="10939952" cy="77745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F4F0BF2-2E97-29E7-FF7F-A3DD32B5EA02}"/>
                </a:ext>
              </a:extLst>
            </p:cNvPr>
            <p:cNvGrpSpPr/>
            <p:nvPr/>
          </p:nvGrpSpPr>
          <p:grpSpPr>
            <a:xfrm>
              <a:off x="4730197" y="3598266"/>
              <a:ext cx="2975702" cy="731401"/>
              <a:chOff x="528926" y="4324326"/>
              <a:chExt cx="2975702" cy="731401"/>
            </a:xfrm>
          </p:grpSpPr>
          <p:sp>
            <p:nvSpPr>
              <p:cNvPr id="17" name="矩形 3">
                <a:extLst>
                  <a:ext uri="{FF2B5EF4-FFF2-40B4-BE49-F238E27FC236}">
                    <a16:creationId xmlns:a16="http://schemas.microsoft.com/office/drawing/2014/main" id="{67923CC1-397B-3295-C13E-20FCF91CAD29}"/>
                  </a:ext>
                </a:extLst>
              </p:cNvPr>
              <p:cNvSpPr/>
              <p:nvPr/>
            </p:nvSpPr>
            <p:spPr>
              <a:xfrm>
                <a:off x="786390" y="4324326"/>
                <a:ext cx="2718238" cy="731401"/>
              </a:xfrm>
              <a:custGeom>
                <a:avLst/>
                <a:gdLst/>
                <a:ahLst/>
                <a:cxnLst/>
                <a:rect l="l" t="t" r="r" b="b"/>
                <a:pathLst>
                  <a:path w="5192450" h="1305562">
                    <a:moveTo>
                      <a:pt x="648072" y="0"/>
                    </a:moveTo>
                    <a:lnTo>
                      <a:pt x="4680520" y="0"/>
                    </a:lnTo>
                    <a:lnTo>
                      <a:pt x="4680520" y="534"/>
                    </a:lnTo>
                    <a:lnTo>
                      <a:pt x="4756983" y="534"/>
                    </a:lnTo>
                    <a:cubicBezTo>
                      <a:pt x="4781822" y="0"/>
                      <a:pt x="4807189" y="5871"/>
                      <a:pt x="4830442" y="19749"/>
                    </a:cubicBezTo>
                    <a:cubicBezTo>
                      <a:pt x="4852109" y="32025"/>
                      <a:pt x="4869549" y="49639"/>
                      <a:pt x="4881176" y="70456"/>
                    </a:cubicBezTo>
                    <a:lnTo>
                      <a:pt x="5172368" y="579657"/>
                    </a:lnTo>
                    <a:cubicBezTo>
                      <a:pt x="5185051" y="601007"/>
                      <a:pt x="5192450" y="626093"/>
                      <a:pt x="5192450" y="652781"/>
                    </a:cubicBezTo>
                    <a:cubicBezTo>
                      <a:pt x="5192450" y="680003"/>
                      <a:pt x="5185051" y="705089"/>
                      <a:pt x="5171839" y="726439"/>
                    </a:cubicBezTo>
                    <a:lnTo>
                      <a:pt x="4881176" y="1235640"/>
                    </a:lnTo>
                    <a:cubicBezTo>
                      <a:pt x="4869021" y="1255923"/>
                      <a:pt x="4852109" y="1273537"/>
                      <a:pt x="4830442" y="1286347"/>
                    </a:cubicBezTo>
                    <a:cubicBezTo>
                      <a:pt x="4807717" y="1299691"/>
                      <a:pt x="4782879" y="1305562"/>
                      <a:pt x="4758040" y="1305028"/>
                    </a:cubicBezTo>
                    <a:lnTo>
                      <a:pt x="4680520" y="1305028"/>
                    </a:lnTo>
                    <a:lnTo>
                      <a:pt x="4680520" y="1305562"/>
                    </a:lnTo>
                    <a:lnTo>
                      <a:pt x="648072" y="1305562"/>
                    </a:lnTo>
                    <a:lnTo>
                      <a:pt x="648072" y="1305028"/>
                    </a:lnTo>
                    <a:lnTo>
                      <a:pt x="431239" y="1305028"/>
                    </a:lnTo>
                    <a:cubicBezTo>
                      <a:pt x="407986" y="1305028"/>
                      <a:pt x="383676" y="1299157"/>
                      <a:pt x="362008" y="1286347"/>
                    </a:cubicBezTo>
                    <a:cubicBezTo>
                      <a:pt x="340341" y="1273537"/>
                      <a:pt x="322901" y="1255923"/>
                      <a:pt x="311274" y="1235107"/>
                    </a:cubicBezTo>
                    <a:lnTo>
                      <a:pt x="19025" y="723770"/>
                    </a:lnTo>
                    <a:cubicBezTo>
                      <a:pt x="6870" y="702954"/>
                      <a:pt x="0" y="678935"/>
                      <a:pt x="0" y="652781"/>
                    </a:cubicBezTo>
                    <a:cubicBezTo>
                      <a:pt x="0" y="626627"/>
                      <a:pt x="6870" y="602608"/>
                      <a:pt x="19025" y="581258"/>
                    </a:cubicBezTo>
                    <a:lnTo>
                      <a:pt x="310217" y="72057"/>
                    </a:lnTo>
                    <a:cubicBezTo>
                      <a:pt x="322372" y="51240"/>
                      <a:pt x="339812" y="32559"/>
                      <a:pt x="362008" y="19749"/>
                    </a:cubicBezTo>
                    <a:cubicBezTo>
                      <a:pt x="382619" y="7473"/>
                      <a:pt x="405344" y="1068"/>
                      <a:pt x="428068" y="534"/>
                    </a:cubicBezTo>
                    <a:lnTo>
                      <a:pt x="648072" y="53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6693E6AF-790B-DB69-518F-DF3038B1FE35}"/>
                  </a:ext>
                </a:extLst>
              </p:cNvPr>
              <p:cNvGrpSpPr/>
              <p:nvPr/>
            </p:nvGrpSpPr>
            <p:grpSpPr>
              <a:xfrm>
                <a:off x="528926" y="4407413"/>
                <a:ext cx="551739" cy="565229"/>
                <a:chOff x="2471142" y="2586760"/>
                <a:chExt cx="504056" cy="504056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570F07D6-124E-0048-F459-D62FD444708F}"/>
                    </a:ext>
                  </a:extLst>
                </p:cNvPr>
                <p:cNvSpPr/>
                <p:nvPr/>
              </p:nvSpPr>
              <p:spPr>
                <a:xfrm>
                  <a:off x="2471142" y="2586760"/>
                  <a:ext cx="504056" cy="50405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6" name="TextBox 69">
                  <a:extLst>
                    <a:ext uri="{FF2B5EF4-FFF2-40B4-BE49-F238E27FC236}">
                      <a16:creationId xmlns:a16="http://schemas.microsoft.com/office/drawing/2014/main" id="{972D1C73-338A-4F9A-C525-8A447BCFBF11}"/>
                    </a:ext>
                  </a:extLst>
                </p:cNvPr>
                <p:cNvSpPr txBox="1"/>
                <p:nvPr/>
              </p:nvSpPr>
              <p:spPr>
                <a:xfrm>
                  <a:off x="2510612" y="2669511"/>
                  <a:ext cx="390973" cy="315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35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83">
                <a:extLst>
                  <a:ext uri="{FF2B5EF4-FFF2-40B4-BE49-F238E27FC236}">
                    <a16:creationId xmlns:a16="http://schemas.microsoft.com/office/drawing/2014/main" id="{74600F9F-1DF4-ED5A-FC13-8991BAFFD0AC}"/>
                  </a:ext>
                </a:extLst>
              </p:cNvPr>
              <p:cNvSpPr txBox="1"/>
              <p:nvPr/>
            </p:nvSpPr>
            <p:spPr>
              <a:xfrm>
                <a:off x="1316910" y="4500206"/>
                <a:ext cx="18865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</a:rPr>
                  <a:t>提供代码</a:t>
                </a: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C6B3D8F-5C6C-B2C5-A6E0-48B8DCC3D2F3}"/>
                </a:ext>
              </a:extLst>
            </p:cNvPr>
            <p:cNvSpPr txBox="1"/>
            <p:nvPr/>
          </p:nvSpPr>
          <p:spPr>
            <a:xfrm>
              <a:off x="7746971" y="3552210"/>
              <a:ext cx="7923178" cy="777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800" dirty="0"/>
                <a:t>由于计算机方向的特殊性，</a:t>
              </a:r>
              <a:endParaRPr lang="en-US" altLang="zh-CN" sz="1800" dirty="0"/>
            </a:p>
            <a:p>
              <a:pPr>
                <a:lnSpc>
                  <a:spcPct val="130000"/>
                </a:lnSpc>
              </a:pPr>
              <a:r>
                <a:rPr lang="zh-CN" altLang="en-US" sz="1800" dirty="0"/>
                <a:t>最好附加开源代码链接，</a:t>
              </a:r>
              <a:r>
                <a:rPr lang="zh-CN" altLang="en-US" b="1" dirty="0">
                  <a:solidFill>
                    <a:srgbClr val="C00000"/>
                  </a:solidFill>
                </a:rPr>
                <a:t>增强文章可信度</a:t>
              </a:r>
              <a:endParaRPr lang="en-US" altLang="zh-CN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92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72" y="71069"/>
            <a:ext cx="2425903" cy="673862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123825" y="103612"/>
            <a:ext cx="1162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85770-FA78-CE55-009C-1A6745955FE0}"/>
              </a:ext>
            </a:extLst>
          </p:cNvPr>
          <p:cNvSpPr txBox="1"/>
          <p:nvPr/>
        </p:nvSpPr>
        <p:spPr>
          <a:xfrm>
            <a:off x="373380" y="1025209"/>
            <a:ext cx="783336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rgbClr val="C7000B"/>
              </a:buClr>
            </a:pPr>
            <a:r>
              <a:rPr lang="zh-CN" altLang="en-US" sz="2400" b="1" dirty="0"/>
              <a:t>通过上述两篇论文，对学术论文写作总结出如下经验：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983CF-25DE-52CB-F7AF-DC348C50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83" y="1421661"/>
            <a:ext cx="1386960" cy="403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1A99D2-2B9E-3282-A52A-84F2D8882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2" y="1623608"/>
            <a:ext cx="3378082" cy="4923096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40454AB-B6D2-186F-2291-5C34A13B820C}"/>
              </a:ext>
            </a:extLst>
          </p:cNvPr>
          <p:cNvCxnSpPr>
            <a:cxnSpLocks/>
          </p:cNvCxnSpPr>
          <p:nvPr/>
        </p:nvCxnSpPr>
        <p:spPr>
          <a:xfrm flipH="1">
            <a:off x="3749734" y="2158321"/>
            <a:ext cx="1145299" cy="9632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3DDF29B-D337-EAF2-1626-F8143C4D95BE}"/>
              </a:ext>
            </a:extLst>
          </p:cNvPr>
          <p:cNvSpPr txBox="1"/>
          <p:nvPr/>
        </p:nvSpPr>
        <p:spPr>
          <a:xfrm>
            <a:off x="4963661" y="1918349"/>
            <a:ext cx="33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引言部分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sp>
        <p:nvSpPr>
          <p:cNvPr id="34" name="矩形 3">
            <a:extLst>
              <a:ext uri="{FF2B5EF4-FFF2-40B4-BE49-F238E27FC236}">
                <a16:creationId xmlns:a16="http://schemas.microsoft.com/office/drawing/2014/main" id="{D0D3E6FD-E4D5-B46E-872F-410107EC9917}"/>
              </a:ext>
            </a:extLst>
          </p:cNvPr>
          <p:cNvSpPr/>
          <p:nvPr/>
        </p:nvSpPr>
        <p:spPr>
          <a:xfrm>
            <a:off x="4997656" y="4984654"/>
            <a:ext cx="2718239" cy="731401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9D6C598-0D32-8114-B1F9-A38E11C93CD0}"/>
              </a:ext>
            </a:extLst>
          </p:cNvPr>
          <p:cNvGrpSpPr/>
          <p:nvPr/>
        </p:nvGrpSpPr>
        <p:grpSpPr>
          <a:xfrm>
            <a:off x="4730197" y="3764006"/>
            <a:ext cx="6527271" cy="1179105"/>
            <a:chOff x="4730197" y="3598266"/>
            <a:chExt cx="6527271" cy="1179105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2DDBF10-593A-6850-F594-A1D5CD9B86DB}"/>
                </a:ext>
              </a:extLst>
            </p:cNvPr>
            <p:cNvSpPr txBox="1"/>
            <p:nvPr/>
          </p:nvSpPr>
          <p:spPr>
            <a:xfrm>
              <a:off x="7829254" y="3598266"/>
              <a:ext cx="3428214" cy="117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对主要贡献进行总结，</a:t>
              </a:r>
              <a:endParaRPr lang="en-US" altLang="zh-CN" dirty="0"/>
            </a:p>
            <a:p>
              <a:pPr algn="just">
                <a:lnSpc>
                  <a:spcPct val="130000"/>
                </a:lnSpc>
              </a:pPr>
              <a:r>
                <a:rPr lang="zh-CN" altLang="en-US" dirty="0"/>
                <a:t>使读者</a:t>
              </a:r>
              <a:r>
                <a:rPr lang="zh-CN" altLang="en-US" b="1" dirty="0">
                  <a:solidFill>
                    <a:srgbClr val="C00000"/>
                  </a:solidFill>
                </a:rPr>
                <a:t>一目了然</a:t>
              </a:r>
            </a:p>
            <a:p>
              <a:pPr algn="just">
                <a:lnSpc>
                  <a:spcPct val="150000"/>
                </a:lnSpc>
              </a:pPr>
              <a:endParaRPr lang="en-US" altLang="zh-CN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0ECA2F-227A-BC43-D5A3-2EDAF1A8BDC5}"/>
                </a:ext>
              </a:extLst>
            </p:cNvPr>
            <p:cNvGrpSpPr/>
            <p:nvPr/>
          </p:nvGrpSpPr>
          <p:grpSpPr>
            <a:xfrm>
              <a:off x="4730197" y="3598266"/>
              <a:ext cx="2975702" cy="731401"/>
              <a:chOff x="528926" y="4324326"/>
              <a:chExt cx="2975702" cy="731401"/>
            </a:xfrm>
          </p:grpSpPr>
          <p:sp>
            <p:nvSpPr>
              <p:cNvPr id="19" name="矩形 3">
                <a:extLst>
                  <a:ext uri="{FF2B5EF4-FFF2-40B4-BE49-F238E27FC236}">
                    <a16:creationId xmlns:a16="http://schemas.microsoft.com/office/drawing/2014/main" id="{34F089E6-7F84-3AF0-0D8D-DFFA873E56B0}"/>
                  </a:ext>
                </a:extLst>
              </p:cNvPr>
              <p:cNvSpPr/>
              <p:nvPr/>
            </p:nvSpPr>
            <p:spPr>
              <a:xfrm>
                <a:off x="786390" y="4324326"/>
                <a:ext cx="2718238" cy="731401"/>
              </a:xfrm>
              <a:custGeom>
                <a:avLst/>
                <a:gdLst/>
                <a:ahLst/>
                <a:cxnLst/>
                <a:rect l="l" t="t" r="r" b="b"/>
                <a:pathLst>
                  <a:path w="5192450" h="1305562">
                    <a:moveTo>
                      <a:pt x="648072" y="0"/>
                    </a:moveTo>
                    <a:lnTo>
                      <a:pt x="4680520" y="0"/>
                    </a:lnTo>
                    <a:lnTo>
                      <a:pt x="4680520" y="534"/>
                    </a:lnTo>
                    <a:lnTo>
                      <a:pt x="4756983" y="534"/>
                    </a:lnTo>
                    <a:cubicBezTo>
                      <a:pt x="4781822" y="0"/>
                      <a:pt x="4807189" y="5871"/>
                      <a:pt x="4830442" y="19749"/>
                    </a:cubicBezTo>
                    <a:cubicBezTo>
                      <a:pt x="4852109" y="32025"/>
                      <a:pt x="4869549" y="49639"/>
                      <a:pt x="4881176" y="70456"/>
                    </a:cubicBezTo>
                    <a:lnTo>
                      <a:pt x="5172368" y="579657"/>
                    </a:lnTo>
                    <a:cubicBezTo>
                      <a:pt x="5185051" y="601007"/>
                      <a:pt x="5192450" y="626093"/>
                      <a:pt x="5192450" y="652781"/>
                    </a:cubicBezTo>
                    <a:cubicBezTo>
                      <a:pt x="5192450" y="680003"/>
                      <a:pt x="5185051" y="705089"/>
                      <a:pt x="5171839" y="726439"/>
                    </a:cubicBezTo>
                    <a:lnTo>
                      <a:pt x="4881176" y="1235640"/>
                    </a:lnTo>
                    <a:cubicBezTo>
                      <a:pt x="4869021" y="1255923"/>
                      <a:pt x="4852109" y="1273537"/>
                      <a:pt x="4830442" y="1286347"/>
                    </a:cubicBezTo>
                    <a:cubicBezTo>
                      <a:pt x="4807717" y="1299691"/>
                      <a:pt x="4782879" y="1305562"/>
                      <a:pt x="4758040" y="1305028"/>
                    </a:cubicBezTo>
                    <a:lnTo>
                      <a:pt x="4680520" y="1305028"/>
                    </a:lnTo>
                    <a:lnTo>
                      <a:pt x="4680520" y="1305562"/>
                    </a:lnTo>
                    <a:lnTo>
                      <a:pt x="648072" y="1305562"/>
                    </a:lnTo>
                    <a:lnTo>
                      <a:pt x="648072" y="1305028"/>
                    </a:lnTo>
                    <a:lnTo>
                      <a:pt x="431239" y="1305028"/>
                    </a:lnTo>
                    <a:cubicBezTo>
                      <a:pt x="407986" y="1305028"/>
                      <a:pt x="383676" y="1299157"/>
                      <a:pt x="362008" y="1286347"/>
                    </a:cubicBezTo>
                    <a:cubicBezTo>
                      <a:pt x="340341" y="1273537"/>
                      <a:pt x="322901" y="1255923"/>
                      <a:pt x="311274" y="1235107"/>
                    </a:cubicBezTo>
                    <a:lnTo>
                      <a:pt x="19025" y="723770"/>
                    </a:lnTo>
                    <a:cubicBezTo>
                      <a:pt x="6870" y="702954"/>
                      <a:pt x="0" y="678935"/>
                      <a:pt x="0" y="652781"/>
                    </a:cubicBezTo>
                    <a:cubicBezTo>
                      <a:pt x="0" y="626627"/>
                      <a:pt x="6870" y="602608"/>
                      <a:pt x="19025" y="581258"/>
                    </a:cubicBezTo>
                    <a:lnTo>
                      <a:pt x="310217" y="72057"/>
                    </a:lnTo>
                    <a:cubicBezTo>
                      <a:pt x="322372" y="51240"/>
                      <a:pt x="339812" y="32559"/>
                      <a:pt x="362008" y="19749"/>
                    </a:cubicBezTo>
                    <a:cubicBezTo>
                      <a:pt x="382619" y="7473"/>
                      <a:pt x="405344" y="1068"/>
                      <a:pt x="428068" y="534"/>
                    </a:cubicBezTo>
                    <a:lnTo>
                      <a:pt x="648072" y="53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AC097CCE-4A3E-45B3-ED75-682F7A384FC9}"/>
                  </a:ext>
                </a:extLst>
              </p:cNvPr>
              <p:cNvGrpSpPr/>
              <p:nvPr/>
            </p:nvGrpSpPr>
            <p:grpSpPr>
              <a:xfrm>
                <a:off x="528926" y="4407413"/>
                <a:ext cx="551739" cy="565229"/>
                <a:chOff x="2471142" y="2586760"/>
                <a:chExt cx="504056" cy="504056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B347D8BC-61F8-C3EA-4AFD-5BB32787DD40}"/>
                    </a:ext>
                  </a:extLst>
                </p:cNvPr>
                <p:cNvSpPr/>
                <p:nvPr/>
              </p:nvSpPr>
              <p:spPr>
                <a:xfrm>
                  <a:off x="2471142" y="2586760"/>
                  <a:ext cx="504056" cy="50405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32" name="TextBox 69">
                  <a:extLst>
                    <a:ext uri="{FF2B5EF4-FFF2-40B4-BE49-F238E27FC236}">
                      <a16:creationId xmlns:a16="http://schemas.microsoft.com/office/drawing/2014/main" id="{C680163D-0FC2-4447-12B6-0D1C2CB72B4D}"/>
                    </a:ext>
                  </a:extLst>
                </p:cNvPr>
                <p:cNvSpPr txBox="1"/>
                <p:nvPr/>
              </p:nvSpPr>
              <p:spPr>
                <a:xfrm>
                  <a:off x="2510612" y="2669511"/>
                  <a:ext cx="390973" cy="315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35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9662137A-96F2-A82B-C95A-B8262A3DEE73}"/>
                  </a:ext>
                </a:extLst>
              </p:cNvPr>
              <p:cNvSpPr txBox="1"/>
              <p:nvPr/>
            </p:nvSpPr>
            <p:spPr>
              <a:xfrm>
                <a:off x="1316910" y="4500206"/>
                <a:ext cx="18865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</a:rPr>
                  <a:t>主要贡献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05D9AA6-EE27-F39C-53E5-FE7EB008AE5E}"/>
              </a:ext>
            </a:extLst>
          </p:cNvPr>
          <p:cNvGrpSpPr/>
          <p:nvPr/>
        </p:nvGrpSpPr>
        <p:grpSpPr>
          <a:xfrm>
            <a:off x="4730197" y="2562825"/>
            <a:ext cx="10930875" cy="809742"/>
            <a:chOff x="535947" y="3027493"/>
            <a:chExt cx="10930875" cy="809742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0CC1ADDF-7A58-A3B7-19A5-2FB24C0624E5}"/>
                </a:ext>
              </a:extLst>
            </p:cNvPr>
            <p:cNvSpPr/>
            <p:nvPr/>
          </p:nvSpPr>
          <p:spPr>
            <a:xfrm>
              <a:off x="786390" y="3027493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406EF9D-5212-0B2C-C41C-F6F070F6C91E}"/>
                </a:ext>
              </a:extLst>
            </p:cNvPr>
            <p:cNvGrpSpPr/>
            <p:nvPr/>
          </p:nvGrpSpPr>
          <p:grpSpPr>
            <a:xfrm>
              <a:off x="535947" y="3124116"/>
              <a:ext cx="551739" cy="565229"/>
              <a:chOff x="2769121" y="1848492"/>
              <a:chExt cx="504056" cy="50405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B307421-8518-9EE8-4754-E1E413F4D923}"/>
                  </a:ext>
                </a:extLst>
              </p:cNvPr>
              <p:cNvSpPr/>
              <p:nvPr/>
            </p:nvSpPr>
            <p:spPr>
              <a:xfrm>
                <a:off x="2769121" y="1848492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4" name="TextBox 66">
                <a:extLst>
                  <a:ext uri="{FF2B5EF4-FFF2-40B4-BE49-F238E27FC236}">
                    <a16:creationId xmlns:a16="http://schemas.microsoft.com/office/drawing/2014/main" id="{9D5CD452-47D1-B443-0844-010EFFFFE578}"/>
                  </a:ext>
                </a:extLst>
              </p:cNvPr>
              <p:cNvSpPr txBox="1"/>
              <p:nvPr/>
            </p:nvSpPr>
            <p:spPr>
              <a:xfrm>
                <a:off x="2808589" y="1931243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TextBox 82">
              <a:extLst>
                <a:ext uri="{FF2B5EF4-FFF2-40B4-BE49-F238E27FC236}">
                  <a16:creationId xmlns:a16="http://schemas.microsoft.com/office/drawing/2014/main" id="{39BBAD74-F6CA-6CC6-628E-769E9DC48B47}"/>
                </a:ext>
              </a:extLst>
            </p:cNvPr>
            <p:cNvSpPr txBox="1"/>
            <p:nvPr/>
          </p:nvSpPr>
          <p:spPr>
            <a:xfrm>
              <a:off x="1316910" y="3216909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由面到点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ABF23F9-A2FF-B95D-579C-204F16AFCD99}"/>
                </a:ext>
              </a:extLst>
            </p:cNvPr>
            <p:cNvSpPr txBox="1"/>
            <p:nvPr/>
          </p:nvSpPr>
          <p:spPr>
            <a:xfrm>
              <a:off x="3635004" y="3059778"/>
              <a:ext cx="7831818" cy="777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介绍研究背景和研究意义，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sz="1800" dirty="0"/>
                <a:t>突出困难，</a:t>
              </a:r>
              <a:r>
                <a:rPr lang="zh-CN" altLang="en-US" b="1" dirty="0">
                  <a:solidFill>
                    <a:srgbClr val="C00000"/>
                  </a:solidFill>
                </a:rPr>
                <a:t>引出方法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54E68F4-724D-5748-7EF8-83770CF4F232}"/>
              </a:ext>
            </a:extLst>
          </p:cNvPr>
          <p:cNvGrpSpPr/>
          <p:nvPr/>
        </p:nvGrpSpPr>
        <p:grpSpPr>
          <a:xfrm>
            <a:off x="4773399" y="4924683"/>
            <a:ext cx="6484069" cy="1179105"/>
            <a:chOff x="4773399" y="4590325"/>
            <a:chExt cx="6484069" cy="1179105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2ED7969-CC88-3F16-B03E-B999103346BA}"/>
                </a:ext>
              </a:extLst>
            </p:cNvPr>
            <p:cNvGrpSpPr/>
            <p:nvPr/>
          </p:nvGrpSpPr>
          <p:grpSpPr>
            <a:xfrm>
              <a:off x="4773399" y="4733382"/>
              <a:ext cx="551739" cy="565229"/>
              <a:chOff x="2769119" y="3325028"/>
              <a:chExt cx="504056" cy="504056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D0C6626-394F-D0F4-7B2F-601406703B22}"/>
                  </a:ext>
                </a:extLst>
              </p:cNvPr>
              <p:cNvSpPr/>
              <p:nvPr/>
            </p:nvSpPr>
            <p:spPr>
              <a:xfrm>
                <a:off x="2769119" y="3325028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43" name="TextBox 72">
                <a:extLst>
                  <a:ext uri="{FF2B5EF4-FFF2-40B4-BE49-F238E27FC236}">
                    <a16:creationId xmlns:a16="http://schemas.microsoft.com/office/drawing/2014/main" id="{A130140C-B6A0-86D0-5B7D-A47FE3D96B2C}"/>
                  </a:ext>
                </a:extLst>
              </p:cNvPr>
              <p:cNvSpPr txBox="1"/>
              <p:nvPr/>
            </p:nvSpPr>
            <p:spPr>
              <a:xfrm>
                <a:off x="2808589" y="3407778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TextBox 84">
              <a:extLst>
                <a:ext uri="{FF2B5EF4-FFF2-40B4-BE49-F238E27FC236}">
                  <a16:creationId xmlns:a16="http://schemas.microsoft.com/office/drawing/2014/main" id="{FE965C7A-6FE2-6315-BF43-DA7F72DB8C93}"/>
                </a:ext>
              </a:extLst>
            </p:cNvPr>
            <p:cNvSpPr txBox="1"/>
            <p:nvPr/>
          </p:nvSpPr>
          <p:spPr>
            <a:xfrm>
              <a:off x="5528177" y="4826176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文章结构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551038B-0482-4F63-5BF0-BE04B814C0F5}"/>
                </a:ext>
              </a:extLst>
            </p:cNvPr>
            <p:cNvSpPr txBox="1"/>
            <p:nvPr/>
          </p:nvSpPr>
          <p:spPr>
            <a:xfrm>
              <a:off x="7829254" y="4590325"/>
              <a:ext cx="3428214" cy="117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对文章结构进行组织，</a:t>
              </a:r>
              <a:endParaRPr lang="en-US" altLang="zh-CN" dirty="0"/>
            </a:p>
            <a:p>
              <a:pPr algn="just">
                <a:lnSpc>
                  <a:spcPct val="130000"/>
                </a:lnSpc>
              </a:pPr>
              <a:r>
                <a:rPr lang="zh-CN" altLang="en-US" dirty="0"/>
                <a:t>体现文章</a:t>
              </a:r>
              <a:r>
                <a:rPr lang="zh-CN" altLang="en-US" b="1" dirty="0">
                  <a:solidFill>
                    <a:srgbClr val="C00000"/>
                  </a:solidFill>
                </a:rPr>
                <a:t>结构合理</a:t>
              </a:r>
            </a:p>
            <a:p>
              <a:pPr algn="just">
                <a:lnSpc>
                  <a:spcPct val="150000"/>
                </a:lnSpc>
              </a:pP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76365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72" y="71069"/>
            <a:ext cx="2425903" cy="673862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123825" y="103612"/>
            <a:ext cx="1162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85770-FA78-CE55-009C-1A6745955FE0}"/>
              </a:ext>
            </a:extLst>
          </p:cNvPr>
          <p:cNvSpPr txBox="1"/>
          <p:nvPr/>
        </p:nvSpPr>
        <p:spPr>
          <a:xfrm>
            <a:off x="373380" y="1025209"/>
            <a:ext cx="783336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rgbClr val="C7000B"/>
              </a:buClr>
            </a:pPr>
            <a:r>
              <a:rPr lang="zh-CN" altLang="en-US" sz="2400" b="1" dirty="0"/>
              <a:t>通过上述两篇论文，对学术论文写作总结出如下经验：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983CF-25DE-52CB-F7AF-DC348C50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83" y="1421661"/>
            <a:ext cx="1386960" cy="403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1A99D2-2B9E-3282-A52A-84F2D8882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2" y="1623608"/>
            <a:ext cx="3378082" cy="4923096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40454AB-B6D2-186F-2291-5C34A13B820C}"/>
              </a:ext>
            </a:extLst>
          </p:cNvPr>
          <p:cNvCxnSpPr>
            <a:cxnSpLocks/>
          </p:cNvCxnSpPr>
          <p:nvPr/>
        </p:nvCxnSpPr>
        <p:spPr>
          <a:xfrm flipH="1">
            <a:off x="3579779" y="2158321"/>
            <a:ext cx="1315254" cy="161582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3DDF29B-D337-EAF2-1626-F8143C4D95BE}"/>
              </a:ext>
            </a:extLst>
          </p:cNvPr>
          <p:cNvSpPr txBox="1"/>
          <p:nvPr/>
        </p:nvSpPr>
        <p:spPr>
          <a:xfrm>
            <a:off x="4963661" y="1918349"/>
            <a:ext cx="33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相关工作部分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72E4743-9BE7-A6EE-64C1-0F7AF6B7DB54}"/>
              </a:ext>
            </a:extLst>
          </p:cNvPr>
          <p:cNvGrpSpPr/>
          <p:nvPr/>
        </p:nvGrpSpPr>
        <p:grpSpPr>
          <a:xfrm>
            <a:off x="4730197" y="3754813"/>
            <a:ext cx="6527271" cy="774443"/>
            <a:chOff x="4730197" y="3598266"/>
            <a:chExt cx="6527271" cy="77444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2DDBF10-593A-6850-F594-A1D5CD9B86DB}"/>
                </a:ext>
              </a:extLst>
            </p:cNvPr>
            <p:cNvSpPr txBox="1"/>
            <p:nvPr/>
          </p:nvSpPr>
          <p:spPr>
            <a:xfrm>
              <a:off x="7829254" y="3598266"/>
              <a:ext cx="3428214" cy="774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800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与前人的工作进行比较，</a:t>
              </a:r>
              <a:endParaRPr lang="en-US" altLang="zh-CN" sz="1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C00000"/>
                  </a:solidFill>
                </a:rPr>
                <a:t>强调自己工作的特点</a:t>
              </a:r>
              <a:endParaRPr lang="en-US" altLang="zh-CN" b="1" dirty="0">
                <a:solidFill>
                  <a:srgbClr val="C00000"/>
                </a:solidFill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0ECA2F-227A-BC43-D5A3-2EDAF1A8BDC5}"/>
                </a:ext>
              </a:extLst>
            </p:cNvPr>
            <p:cNvGrpSpPr/>
            <p:nvPr/>
          </p:nvGrpSpPr>
          <p:grpSpPr>
            <a:xfrm>
              <a:off x="4730197" y="3598266"/>
              <a:ext cx="2975702" cy="731401"/>
              <a:chOff x="528926" y="4324326"/>
              <a:chExt cx="2975702" cy="731401"/>
            </a:xfrm>
          </p:grpSpPr>
          <p:sp>
            <p:nvSpPr>
              <p:cNvPr id="19" name="矩形 3">
                <a:extLst>
                  <a:ext uri="{FF2B5EF4-FFF2-40B4-BE49-F238E27FC236}">
                    <a16:creationId xmlns:a16="http://schemas.microsoft.com/office/drawing/2014/main" id="{34F089E6-7F84-3AF0-0D8D-DFFA873E56B0}"/>
                  </a:ext>
                </a:extLst>
              </p:cNvPr>
              <p:cNvSpPr/>
              <p:nvPr/>
            </p:nvSpPr>
            <p:spPr>
              <a:xfrm>
                <a:off x="786390" y="4324326"/>
                <a:ext cx="2718238" cy="731401"/>
              </a:xfrm>
              <a:custGeom>
                <a:avLst/>
                <a:gdLst/>
                <a:ahLst/>
                <a:cxnLst/>
                <a:rect l="l" t="t" r="r" b="b"/>
                <a:pathLst>
                  <a:path w="5192450" h="1305562">
                    <a:moveTo>
                      <a:pt x="648072" y="0"/>
                    </a:moveTo>
                    <a:lnTo>
                      <a:pt x="4680520" y="0"/>
                    </a:lnTo>
                    <a:lnTo>
                      <a:pt x="4680520" y="534"/>
                    </a:lnTo>
                    <a:lnTo>
                      <a:pt x="4756983" y="534"/>
                    </a:lnTo>
                    <a:cubicBezTo>
                      <a:pt x="4781822" y="0"/>
                      <a:pt x="4807189" y="5871"/>
                      <a:pt x="4830442" y="19749"/>
                    </a:cubicBezTo>
                    <a:cubicBezTo>
                      <a:pt x="4852109" y="32025"/>
                      <a:pt x="4869549" y="49639"/>
                      <a:pt x="4881176" y="70456"/>
                    </a:cubicBezTo>
                    <a:lnTo>
                      <a:pt x="5172368" y="579657"/>
                    </a:lnTo>
                    <a:cubicBezTo>
                      <a:pt x="5185051" y="601007"/>
                      <a:pt x="5192450" y="626093"/>
                      <a:pt x="5192450" y="652781"/>
                    </a:cubicBezTo>
                    <a:cubicBezTo>
                      <a:pt x="5192450" y="680003"/>
                      <a:pt x="5185051" y="705089"/>
                      <a:pt x="5171839" y="726439"/>
                    </a:cubicBezTo>
                    <a:lnTo>
                      <a:pt x="4881176" y="1235640"/>
                    </a:lnTo>
                    <a:cubicBezTo>
                      <a:pt x="4869021" y="1255923"/>
                      <a:pt x="4852109" y="1273537"/>
                      <a:pt x="4830442" y="1286347"/>
                    </a:cubicBezTo>
                    <a:cubicBezTo>
                      <a:pt x="4807717" y="1299691"/>
                      <a:pt x="4782879" y="1305562"/>
                      <a:pt x="4758040" y="1305028"/>
                    </a:cubicBezTo>
                    <a:lnTo>
                      <a:pt x="4680520" y="1305028"/>
                    </a:lnTo>
                    <a:lnTo>
                      <a:pt x="4680520" y="1305562"/>
                    </a:lnTo>
                    <a:lnTo>
                      <a:pt x="648072" y="1305562"/>
                    </a:lnTo>
                    <a:lnTo>
                      <a:pt x="648072" y="1305028"/>
                    </a:lnTo>
                    <a:lnTo>
                      <a:pt x="431239" y="1305028"/>
                    </a:lnTo>
                    <a:cubicBezTo>
                      <a:pt x="407986" y="1305028"/>
                      <a:pt x="383676" y="1299157"/>
                      <a:pt x="362008" y="1286347"/>
                    </a:cubicBezTo>
                    <a:cubicBezTo>
                      <a:pt x="340341" y="1273537"/>
                      <a:pt x="322901" y="1255923"/>
                      <a:pt x="311274" y="1235107"/>
                    </a:cubicBezTo>
                    <a:lnTo>
                      <a:pt x="19025" y="723770"/>
                    </a:lnTo>
                    <a:cubicBezTo>
                      <a:pt x="6870" y="702954"/>
                      <a:pt x="0" y="678935"/>
                      <a:pt x="0" y="652781"/>
                    </a:cubicBezTo>
                    <a:cubicBezTo>
                      <a:pt x="0" y="626627"/>
                      <a:pt x="6870" y="602608"/>
                      <a:pt x="19025" y="581258"/>
                    </a:cubicBezTo>
                    <a:lnTo>
                      <a:pt x="310217" y="72057"/>
                    </a:lnTo>
                    <a:cubicBezTo>
                      <a:pt x="322372" y="51240"/>
                      <a:pt x="339812" y="32559"/>
                      <a:pt x="362008" y="19749"/>
                    </a:cubicBezTo>
                    <a:cubicBezTo>
                      <a:pt x="382619" y="7473"/>
                      <a:pt x="405344" y="1068"/>
                      <a:pt x="428068" y="534"/>
                    </a:cubicBezTo>
                    <a:lnTo>
                      <a:pt x="648072" y="53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AC097CCE-4A3E-45B3-ED75-682F7A384FC9}"/>
                  </a:ext>
                </a:extLst>
              </p:cNvPr>
              <p:cNvGrpSpPr/>
              <p:nvPr/>
            </p:nvGrpSpPr>
            <p:grpSpPr>
              <a:xfrm>
                <a:off x="528926" y="4407413"/>
                <a:ext cx="551739" cy="565229"/>
                <a:chOff x="2471142" y="2586760"/>
                <a:chExt cx="504056" cy="504056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B347D8BC-61F8-C3EA-4AFD-5BB32787DD40}"/>
                    </a:ext>
                  </a:extLst>
                </p:cNvPr>
                <p:cNvSpPr/>
                <p:nvPr/>
              </p:nvSpPr>
              <p:spPr>
                <a:xfrm>
                  <a:off x="2471142" y="2586760"/>
                  <a:ext cx="504056" cy="50405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32" name="TextBox 69">
                  <a:extLst>
                    <a:ext uri="{FF2B5EF4-FFF2-40B4-BE49-F238E27FC236}">
                      <a16:creationId xmlns:a16="http://schemas.microsoft.com/office/drawing/2014/main" id="{C680163D-0FC2-4447-12B6-0D1C2CB72B4D}"/>
                    </a:ext>
                  </a:extLst>
                </p:cNvPr>
                <p:cNvSpPr txBox="1"/>
                <p:nvPr/>
              </p:nvSpPr>
              <p:spPr>
                <a:xfrm>
                  <a:off x="2510612" y="2669511"/>
                  <a:ext cx="390973" cy="315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35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9662137A-96F2-A82B-C95A-B8262A3DEE73}"/>
                  </a:ext>
                </a:extLst>
              </p:cNvPr>
              <p:cNvSpPr txBox="1"/>
              <p:nvPr/>
            </p:nvSpPr>
            <p:spPr>
              <a:xfrm>
                <a:off x="1316910" y="4500206"/>
                <a:ext cx="18865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</a:rPr>
                  <a:t>突出不同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05D9AA6-EE27-F39C-53E5-FE7EB008AE5E}"/>
              </a:ext>
            </a:extLst>
          </p:cNvPr>
          <p:cNvGrpSpPr/>
          <p:nvPr/>
        </p:nvGrpSpPr>
        <p:grpSpPr>
          <a:xfrm>
            <a:off x="4730197" y="2562825"/>
            <a:ext cx="10930875" cy="777808"/>
            <a:chOff x="535947" y="3027493"/>
            <a:chExt cx="10930875" cy="777808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0CC1ADDF-7A58-A3B7-19A5-2FB24C0624E5}"/>
                </a:ext>
              </a:extLst>
            </p:cNvPr>
            <p:cNvSpPr/>
            <p:nvPr/>
          </p:nvSpPr>
          <p:spPr>
            <a:xfrm>
              <a:off x="786390" y="3027493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406EF9D-5212-0B2C-C41C-F6F070F6C91E}"/>
                </a:ext>
              </a:extLst>
            </p:cNvPr>
            <p:cNvGrpSpPr/>
            <p:nvPr/>
          </p:nvGrpSpPr>
          <p:grpSpPr>
            <a:xfrm>
              <a:off x="535947" y="3124116"/>
              <a:ext cx="551739" cy="565229"/>
              <a:chOff x="2769121" y="1848492"/>
              <a:chExt cx="504056" cy="50405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B307421-8518-9EE8-4754-E1E413F4D923}"/>
                  </a:ext>
                </a:extLst>
              </p:cNvPr>
              <p:cNvSpPr/>
              <p:nvPr/>
            </p:nvSpPr>
            <p:spPr>
              <a:xfrm>
                <a:off x="2769121" y="1848492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4" name="TextBox 66">
                <a:extLst>
                  <a:ext uri="{FF2B5EF4-FFF2-40B4-BE49-F238E27FC236}">
                    <a16:creationId xmlns:a16="http://schemas.microsoft.com/office/drawing/2014/main" id="{9D5CD452-47D1-B443-0844-010EFFFFE578}"/>
                  </a:ext>
                </a:extLst>
              </p:cNvPr>
              <p:cNvSpPr txBox="1"/>
              <p:nvPr/>
            </p:nvSpPr>
            <p:spPr>
              <a:xfrm>
                <a:off x="2808589" y="1931243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TextBox 82">
              <a:extLst>
                <a:ext uri="{FF2B5EF4-FFF2-40B4-BE49-F238E27FC236}">
                  <a16:creationId xmlns:a16="http://schemas.microsoft.com/office/drawing/2014/main" id="{39BBAD74-F6CA-6CC6-628E-769E9DC48B47}"/>
                </a:ext>
              </a:extLst>
            </p:cNvPr>
            <p:cNvSpPr txBox="1"/>
            <p:nvPr/>
          </p:nvSpPr>
          <p:spPr>
            <a:xfrm>
              <a:off x="1316910" y="3216909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层次分明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ABF23F9-A2FF-B95D-579C-204F16AFCD99}"/>
                </a:ext>
              </a:extLst>
            </p:cNvPr>
            <p:cNvSpPr txBox="1"/>
            <p:nvPr/>
          </p:nvSpPr>
          <p:spPr>
            <a:xfrm>
              <a:off x="3635004" y="3027844"/>
              <a:ext cx="7831818" cy="777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dirty="0">
                  <a:solidFill>
                    <a:srgbClr val="C00000"/>
                  </a:solidFill>
                </a:rPr>
                <a:t>以研究问题为主线</a:t>
              </a:r>
              <a:r>
                <a:rPr lang="zh-CN" altLang="en-US" dirty="0"/>
                <a:t>，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对研究方法进行分类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7DF9493-83B1-0537-1026-B59F98A92B8F}"/>
              </a:ext>
            </a:extLst>
          </p:cNvPr>
          <p:cNvGrpSpPr/>
          <p:nvPr/>
        </p:nvGrpSpPr>
        <p:grpSpPr>
          <a:xfrm>
            <a:off x="4773399" y="4846786"/>
            <a:ext cx="6484069" cy="1179105"/>
            <a:chOff x="4773399" y="4590325"/>
            <a:chExt cx="6484069" cy="1179105"/>
          </a:xfrm>
        </p:grpSpPr>
        <p:sp>
          <p:nvSpPr>
            <p:cNvPr id="34" name="矩形 3">
              <a:extLst>
                <a:ext uri="{FF2B5EF4-FFF2-40B4-BE49-F238E27FC236}">
                  <a16:creationId xmlns:a16="http://schemas.microsoft.com/office/drawing/2014/main" id="{D0D3E6FD-E4D5-B46E-872F-410107EC9917}"/>
                </a:ext>
              </a:extLst>
            </p:cNvPr>
            <p:cNvSpPr/>
            <p:nvPr/>
          </p:nvSpPr>
          <p:spPr>
            <a:xfrm>
              <a:off x="4997656" y="4650296"/>
              <a:ext cx="2718239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2ED7969-CC88-3F16-B03E-B999103346BA}"/>
                </a:ext>
              </a:extLst>
            </p:cNvPr>
            <p:cNvGrpSpPr/>
            <p:nvPr/>
          </p:nvGrpSpPr>
          <p:grpSpPr>
            <a:xfrm>
              <a:off x="4773399" y="4733382"/>
              <a:ext cx="551739" cy="565229"/>
              <a:chOff x="2769119" y="3325028"/>
              <a:chExt cx="504056" cy="504056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D0C6626-394F-D0F4-7B2F-601406703B22}"/>
                  </a:ext>
                </a:extLst>
              </p:cNvPr>
              <p:cNvSpPr/>
              <p:nvPr/>
            </p:nvSpPr>
            <p:spPr>
              <a:xfrm>
                <a:off x="2769119" y="3325028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43" name="TextBox 72">
                <a:extLst>
                  <a:ext uri="{FF2B5EF4-FFF2-40B4-BE49-F238E27FC236}">
                    <a16:creationId xmlns:a16="http://schemas.microsoft.com/office/drawing/2014/main" id="{A130140C-B6A0-86D0-5B7D-A47FE3D96B2C}"/>
                  </a:ext>
                </a:extLst>
              </p:cNvPr>
              <p:cNvSpPr txBox="1"/>
              <p:nvPr/>
            </p:nvSpPr>
            <p:spPr>
              <a:xfrm>
                <a:off x="2808589" y="3407778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TextBox 84">
              <a:extLst>
                <a:ext uri="{FF2B5EF4-FFF2-40B4-BE49-F238E27FC236}">
                  <a16:creationId xmlns:a16="http://schemas.microsoft.com/office/drawing/2014/main" id="{FE965C7A-6FE2-6315-BF43-DA7F72DB8C93}"/>
                </a:ext>
              </a:extLst>
            </p:cNvPr>
            <p:cNvSpPr txBox="1"/>
            <p:nvPr/>
          </p:nvSpPr>
          <p:spPr>
            <a:xfrm>
              <a:off x="5528177" y="4826176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内容完整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551038B-0482-4F63-5BF0-BE04B814C0F5}"/>
                </a:ext>
              </a:extLst>
            </p:cNvPr>
            <p:cNvSpPr txBox="1"/>
            <p:nvPr/>
          </p:nvSpPr>
          <p:spPr>
            <a:xfrm>
              <a:off x="7829254" y="4590325"/>
              <a:ext cx="3428214" cy="117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包含</a:t>
              </a:r>
              <a:r>
                <a:rPr lang="zh-CN" altLang="en-US" b="1" dirty="0">
                  <a:solidFill>
                    <a:srgbClr val="C00000"/>
                  </a:solidFill>
                </a:rPr>
                <a:t>研究者、研究内容、</a:t>
              </a:r>
              <a:endParaRPr lang="en-US" altLang="zh-CN" b="1" dirty="0">
                <a:solidFill>
                  <a:srgbClr val="C00000"/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C00000"/>
                  </a:solidFill>
                </a:rPr>
                <a:t>研究方法、研究结论</a:t>
              </a:r>
            </a:p>
            <a:p>
              <a:pPr algn="just">
                <a:lnSpc>
                  <a:spcPct val="150000"/>
                </a:lnSpc>
              </a:pP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872771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72" y="71069"/>
            <a:ext cx="2425903" cy="673862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123825" y="103612"/>
            <a:ext cx="1162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85770-FA78-CE55-009C-1A6745955FE0}"/>
              </a:ext>
            </a:extLst>
          </p:cNvPr>
          <p:cNvSpPr txBox="1"/>
          <p:nvPr/>
        </p:nvSpPr>
        <p:spPr>
          <a:xfrm>
            <a:off x="373380" y="1025209"/>
            <a:ext cx="783336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rgbClr val="C7000B"/>
              </a:buClr>
            </a:pPr>
            <a:r>
              <a:rPr lang="zh-CN" altLang="en-US" sz="2400" b="1" dirty="0"/>
              <a:t>通过上述两篇论文，对学术论文写作总结出如下经验：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983CF-25DE-52CB-F7AF-DC348C50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83" y="1421661"/>
            <a:ext cx="1386960" cy="403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1A99D2-2B9E-3282-A52A-84F2D8882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2" y="1623608"/>
            <a:ext cx="3378082" cy="4923096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40454AB-B6D2-186F-2291-5C34A13B820C}"/>
              </a:ext>
            </a:extLst>
          </p:cNvPr>
          <p:cNvCxnSpPr>
            <a:cxnSpLocks/>
          </p:cNvCxnSpPr>
          <p:nvPr/>
        </p:nvCxnSpPr>
        <p:spPr>
          <a:xfrm flipH="1">
            <a:off x="3589506" y="2158321"/>
            <a:ext cx="1305527" cy="234558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3DDF29B-D337-EAF2-1626-F8143C4D95BE}"/>
              </a:ext>
            </a:extLst>
          </p:cNvPr>
          <p:cNvSpPr txBox="1"/>
          <p:nvPr/>
        </p:nvSpPr>
        <p:spPr>
          <a:xfrm>
            <a:off x="4963661" y="1918349"/>
            <a:ext cx="33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方法部分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C554328-55FB-F0C8-69AB-A159302A7FED}"/>
              </a:ext>
            </a:extLst>
          </p:cNvPr>
          <p:cNvGrpSpPr/>
          <p:nvPr/>
        </p:nvGrpSpPr>
        <p:grpSpPr>
          <a:xfrm>
            <a:off x="4730197" y="3754813"/>
            <a:ext cx="6527271" cy="774443"/>
            <a:chOff x="4730197" y="3598266"/>
            <a:chExt cx="6527271" cy="77444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FB3D447-F394-63B6-E0C4-5ACB64FE98F4}"/>
                </a:ext>
              </a:extLst>
            </p:cNvPr>
            <p:cNvSpPr txBox="1"/>
            <p:nvPr/>
          </p:nvSpPr>
          <p:spPr>
            <a:xfrm>
              <a:off x="7829254" y="3598266"/>
              <a:ext cx="3428214" cy="774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通过图表说明复杂的模型或算法流程，</a:t>
              </a:r>
              <a:r>
                <a:rPr lang="zh-CN" altLang="en-US" b="1" dirty="0">
                  <a:solidFill>
                    <a:srgbClr val="C00000"/>
                  </a:solidFill>
                </a:rPr>
                <a:t>帮助读者直观理解方法</a:t>
              </a:r>
              <a:endParaRPr lang="en-US" altLang="zh-CN" b="1" dirty="0">
                <a:solidFill>
                  <a:srgbClr val="C00000"/>
                </a:solidFill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CD3F37D-8122-EDAF-44DD-C0A6A8485E42}"/>
                </a:ext>
              </a:extLst>
            </p:cNvPr>
            <p:cNvGrpSpPr/>
            <p:nvPr/>
          </p:nvGrpSpPr>
          <p:grpSpPr>
            <a:xfrm>
              <a:off x="4730197" y="3598266"/>
              <a:ext cx="2975702" cy="731401"/>
              <a:chOff x="528926" y="4324326"/>
              <a:chExt cx="2975702" cy="731401"/>
            </a:xfrm>
          </p:grpSpPr>
          <p:sp>
            <p:nvSpPr>
              <p:cNvPr id="20" name="矩形 3">
                <a:extLst>
                  <a:ext uri="{FF2B5EF4-FFF2-40B4-BE49-F238E27FC236}">
                    <a16:creationId xmlns:a16="http://schemas.microsoft.com/office/drawing/2014/main" id="{71A04B13-85E1-A5C1-28A6-5C229B364721}"/>
                  </a:ext>
                </a:extLst>
              </p:cNvPr>
              <p:cNvSpPr/>
              <p:nvPr/>
            </p:nvSpPr>
            <p:spPr>
              <a:xfrm>
                <a:off x="786390" y="4324326"/>
                <a:ext cx="2718238" cy="731401"/>
              </a:xfrm>
              <a:custGeom>
                <a:avLst/>
                <a:gdLst/>
                <a:ahLst/>
                <a:cxnLst/>
                <a:rect l="l" t="t" r="r" b="b"/>
                <a:pathLst>
                  <a:path w="5192450" h="1305562">
                    <a:moveTo>
                      <a:pt x="648072" y="0"/>
                    </a:moveTo>
                    <a:lnTo>
                      <a:pt x="4680520" y="0"/>
                    </a:lnTo>
                    <a:lnTo>
                      <a:pt x="4680520" y="534"/>
                    </a:lnTo>
                    <a:lnTo>
                      <a:pt x="4756983" y="534"/>
                    </a:lnTo>
                    <a:cubicBezTo>
                      <a:pt x="4781822" y="0"/>
                      <a:pt x="4807189" y="5871"/>
                      <a:pt x="4830442" y="19749"/>
                    </a:cubicBezTo>
                    <a:cubicBezTo>
                      <a:pt x="4852109" y="32025"/>
                      <a:pt x="4869549" y="49639"/>
                      <a:pt x="4881176" y="70456"/>
                    </a:cubicBezTo>
                    <a:lnTo>
                      <a:pt x="5172368" y="579657"/>
                    </a:lnTo>
                    <a:cubicBezTo>
                      <a:pt x="5185051" y="601007"/>
                      <a:pt x="5192450" y="626093"/>
                      <a:pt x="5192450" y="652781"/>
                    </a:cubicBezTo>
                    <a:cubicBezTo>
                      <a:pt x="5192450" y="680003"/>
                      <a:pt x="5185051" y="705089"/>
                      <a:pt x="5171839" y="726439"/>
                    </a:cubicBezTo>
                    <a:lnTo>
                      <a:pt x="4881176" y="1235640"/>
                    </a:lnTo>
                    <a:cubicBezTo>
                      <a:pt x="4869021" y="1255923"/>
                      <a:pt x="4852109" y="1273537"/>
                      <a:pt x="4830442" y="1286347"/>
                    </a:cubicBezTo>
                    <a:cubicBezTo>
                      <a:pt x="4807717" y="1299691"/>
                      <a:pt x="4782879" y="1305562"/>
                      <a:pt x="4758040" y="1305028"/>
                    </a:cubicBezTo>
                    <a:lnTo>
                      <a:pt x="4680520" y="1305028"/>
                    </a:lnTo>
                    <a:lnTo>
                      <a:pt x="4680520" y="1305562"/>
                    </a:lnTo>
                    <a:lnTo>
                      <a:pt x="648072" y="1305562"/>
                    </a:lnTo>
                    <a:lnTo>
                      <a:pt x="648072" y="1305028"/>
                    </a:lnTo>
                    <a:lnTo>
                      <a:pt x="431239" y="1305028"/>
                    </a:lnTo>
                    <a:cubicBezTo>
                      <a:pt x="407986" y="1305028"/>
                      <a:pt x="383676" y="1299157"/>
                      <a:pt x="362008" y="1286347"/>
                    </a:cubicBezTo>
                    <a:cubicBezTo>
                      <a:pt x="340341" y="1273537"/>
                      <a:pt x="322901" y="1255923"/>
                      <a:pt x="311274" y="1235107"/>
                    </a:cubicBezTo>
                    <a:lnTo>
                      <a:pt x="19025" y="723770"/>
                    </a:lnTo>
                    <a:cubicBezTo>
                      <a:pt x="6870" y="702954"/>
                      <a:pt x="0" y="678935"/>
                      <a:pt x="0" y="652781"/>
                    </a:cubicBezTo>
                    <a:cubicBezTo>
                      <a:pt x="0" y="626627"/>
                      <a:pt x="6870" y="602608"/>
                      <a:pt x="19025" y="581258"/>
                    </a:cubicBezTo>
                    <a:lnTo>
                      <a:pt x="310217" y="72057"/>
                    </a:lnTo>
                    <a:cubicBezTo>
                      <a:pt x="322372" y="51240"/>
                      <a:pt x="339812" y="32559"/>
                      <a:pt x="362008" y="19749"/>
                    </a:cubicBezTo>
                    <a:cubicBezTo>
                      <a:pt x="382619" y="7473"/>
                      <a:pt x="405344" y="1068"/>
                      <a:pt x="428068" y="534"/>
                    </a:cubicBezTo>
                    <a:lnTo>
                      <a:pt x="648072" y="53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0B491FE-66EE-1E4C-4879-5D69D2D2528F}"/>
                  </a:ext>
                </a:extLst>
              </p:cNvPr>
              <p:cNvGrpSpPr/>
              <p:nvPr/>
            </p:nvGrpSpPr>
            <p:grpSpPr>
              <a:xfrm>
                <a:off x="528926" y="4407413"/>
                <a:ext cx="551739" cy="565229"/>
                <a:chOff x="2471142" y="2586760"/>
                <a:chExt cx="504056" cy="504056"/>
              </a:xfrm>
            </p:grpSpPr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CEC81CBD-9AF8-99A2-CC0F-7C7AADED003A}"/>
                    </a:ext>
                  </a:extLst>
                </p:cNvPr>
                <p:cNvSpPr/>
                <p:nvPr/>
              </p:nvSpPr>
              <p:spPr>
                <a:xfrm>
                  <a:off x="2471142" y="2586760"/>
                  <a:ext cx="504056" cy="50405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7" name="TextBox 69">
                  <a:extLst>
                    <a:ext uri="{FF2B5EF4-FFF2-40B4-BE49-F238E27FC236}">
                      <a16:creationId xmlns:a16="http://schemas.microsoft.com/office/drawing/2014/main" id="{C0831987-6AE2-E74C-D714-C6A9CD4728CF}"/>
                    </a:ext>
                  </a:extLst>
                </p:cNvPr>
                <p:cNvSpPr txBox="1"/>
                <p:nvPr/>
              </p:nvSpPr>
              <p:spPr>
                <a:xfrm>
                  <a:off x="2510612" y="2669511"/>
                  <a:ext cx="390973" cy="315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35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" name="TextBox 83">
                <a:extLst>
                  <a:ext uri="{FF2B5EF4-FFF2-40B4-BE49-F238E27FC236}">
                    <a16:creationId xmlns:a16="http://schemas.microsoft.com/office/drawing/2014/main" id="{270244FC-AF53-10B4-6BB9-F0E99EE0FCD7}"/>
                  </a:ext>
                </a:extLst>
              </p:cNvPr>
              <p:cNvSpPr txBox="1"/>
              <p:nvPr/>
            </p:nvSpPr>
            <p:spPr>
              <a:xfrm>
                <a:off x="1316910" y="4500206"/>
                <a:ext cx="18865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</a:rPr>
                  <a:t>图表辅助</a:t>
                </a: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6538C84-19FB-FF41-A9E9-3A870C5E4423}"/>
              </a:ext>
            </a:extLst>
          </p:cNvPr>
          <p:cNvGrpSpPr/>
          <p:nvPr/>
        </p:nvGrpSpPr>
        <p:grpSpPr>
          <a:xfrm>
            <a:off x="4730197" y="2562825"/>
            <a:ext cx="2968681" cy="731401"/>
            <a:chOff x="535947" y="3027493"/>
            <a:chExt cx="2968681" cy="731401"/>
          </a:xfrm>
        </p:grpSpPr>
        <p:sp>
          <p:nvSpPr>
            <p:cNvPr id="30" name="矩形 3">
              <a:extLst>
                <a:ext uri="{FF2B5EF4-FFF2-40B4-BE49-F238E27FC236}">
                  <a16:creationId xmlns:a16="http://schemas.microsoft.com/office/drawing/2014/main" id="{F243D694-BD6D-07D7-F414-9D3ECF442613}"/>
                </a:ext>
              </a:extLst>
            </p:cNvPr>
            <p:cNvSpPr/>
            <p:nvPr/>
          </p:nvSpPr>
          <p:spPr>
            <a:xfrm>
              <a:off x="786390" y="3027493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ADA5489-6CCC-0C77-D09D-6FDA87189B66}"/>
                </a:ext>
              </a:extLst>
            </p:cNvPr>
            <p:cNvGrpSpPr/>
            <p:nvPr/>
          </p:nvGrpSpPr>
          <p:grpSpPr>
            <a:xfrm>
              <a:off x="535947" y="3124116"/>
              <a:ext cx="551739" cy="565229"/>
              <a:chOff x="2769121" y="1848492"/>
              <a:chExt cx="504056" cy="50405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85543EF0-EB42-9872-FD9E-B6993AC067F7}"/>
                  </a:ext>
                </a:extLst>
              </p:cNvPr>
              <p:cNvSpPr/>
              <p:nvPr/>
            </p:nvSpPr>
            <p:spPr>
              <a:xfrm>
                <a:off x="2769121" y="1848492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7" name="TextBox 66">
                <a:extLst>
                  <a:ext uri="{FF2B5EF4-FFF2-40B4-BE49-F238E27FC236}">
                    <a16:creationId xmlns:a16="http://schemas.microsoft.com/office/drawing/2014/main" id="{3E5B392F-59D7-857F-8347-1BEAF69D594A}"/>
                  </a:ext>
                </a:extLst>
              </p:cNvPr>
              <p:cNvSpPr txBox="1"/>
              <p:nvPr/>
            </p:nvSpPr>
            <p:spPr>
              <a:xfrm>
                <a:off x="2808589" y="1931243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TextBox 82">
              <a:extLst>
                <a:ext uri="{FF2B5EF4-FFF2-40B4-BE49-F238E27FC236}">
                  <a16:creationId xmlns:a16="http://schemas.microsoft.com/office/drawing/2014/main" id="{438E8304-6C58-36BD-D3C7-463C25EE1A8E}"/>
                </a:ext>
              </a:extLst>
            </p:cNvPr>
            <p:cNvSpPr txBox="1"/>
            <p:nvPr/>
          </p:nvSpPr>
          <p:spPr>
            <a:xfrm>
              <a:off x="1316910" y="3216909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总分结构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447429A-84DA-95A2-6F0E-96CC2FFD3967}"/>
              </a:ext>
            </a:extLst>
          </p:cNvPr>
          <p:cNvGrpSpPr/>
          <p:nvPr/>
        </p:nvGrpSpPr>
        <p:grpSpPr>
          <a:xfrm>
            <a:off x="4773399" y="4846786"/>
            <a:ext cx="6484069" cy="871392"/>
            <a:chOff x="4773399" y="4590325"/>
            <a:chExt cx="6484069" cy="871392"/>
          </a:xfrm>
        </p:grpSpPr>
        <p:sp>
          <p:nvSpPr>
            <p:cNvPr id="47" name="矩形 3">
              <a:extLst>
                <a:ext uri="{FF2B5EF4-FFF2-40B4-BE49-F238E27FC236}">
                  <a16:creationId xmlns:a16="http://schemas.microsoft.com/office/drawing/2014/main" id="{E8082EED-7FED-9AB0-E001-1FD477EE96E3}"/>
                </a:ext>
              </a:extLst>
            </p:cNvPr>
            <p:cNvSpPr/>
            <p:nvPr/>
          </p:nvSpPr>
          <p:spPr>
            <a:xfrm>
              <a:off x="4997656" y="4650296"/>
              <a:ext cx="2718239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35C8214-6CFB-9CDC-5515-CD2072943B7A}"/>
                </a:ext>
              </a:extLst>
            </p:cNvPr>
            <p:cNvGrpSpPr/>
            <p:nvPr/>
          </p:nvGrpSpPr>
          <p:grpSpPr>
            <a:xfrm>
              <a:off x="4773399" y="4733382"/>
              <a:ext cx="551739" cy="565229"/>
              <a:chOff x="2769119" y="3325028"/>
              <a:chExt cx="504056" cy="50405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D0CE6578-1ED8-FA57-E193-00CB693FE00E}"/>
                  </a:ext>
                </a:extLst>
              </p:cNvPr>
              <p:cNvSpPr/>
              <p:nvPr/>
            </p:nvSpPr>
            <p:spPr>
              <a:xfrm>
                <a:off x="2769119" y="3325028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52" name="TextBox 72">
                <a:extLst>
                  <a:ext uri="{FF2B5EF4-FFF2-40B4-BE49-F238E27FC236}">
                    <a16:creationId xmlns:a16="http://schemas.microsoft.com/office/drawing/2014/main" id="{7BCA0031-B07B-FEF7-926F-A5AF7E177D19}"/>
                  </a:ext>
                </a:extLst>
              </p:cNvPr>
              <p:cNvSpPr txBox="1"/>
              <p:nvPr/>
            </p:nvSpPr>
            <p:spPr>
              <a:xfrm>
                <a:off x="2808589" y="3407778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TextBox 84">
              <a:extLst>
                <a:ext uri="{FF2B5EF4-FFF2-40B4-BE49-F238E27FC236}">
                  <a16:creationId xmlns:a16="http://schemas.microsoft.com/office/drawing/2014/main" id="{39570D4F-1A6C-4F1E-85F7-C2D083042149}"/>
                </a:ext>
              </a:extLst>
            </p:cNvPr>
            <p:cNvSpPr txBox="1"/>
            <p:nvPr/>
          </p:nvSpPr>
          <p:spPr>
            <a:xfrm>
              <a:off x="5528177" y="4826176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阐述详细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0CF87CB-291D-25D2-F6A2-DFDCE2581024}"/>
                </a:ext>
              </a:extLst>
            </p:cNvPr>
            <p:cNvSpPr txBox="1"/>
            <p:nvPr/>
          </p:nvSpPr>
          <p:spPr>
            <a:xfrm>
              <a:off x="7829254" y="4590325"/>
              <a:ext cx="3428214" cy="871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对方法中所用的数学符号和术语</a:t>
              </a:r>
              <a:endParaRPr lang="en-US" altLang="zh-CN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清晰定义，</a:t>
              </a:r>
              <a:r>
                <a:rPr lang="zh-CN" altLang="en-US" b="1" dirty="0">
                  <a:solidFill>
                    <a:srgbClr val="C00000"/>
                  </a:solidFill>
                </a:rPr>
                <a:t>确保准确且无歧义</a:t>
              </a:r>
              <a:endParaRPr lang="en-US" altLang="zh-CN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74142783-3FE7-EDB9-6F52-2794C8AFA7DF}"/>
              </a:ext>
            </a:extLst>
          </p:cNvPr>
          <p:cNvSpPr txBox="1"/>
          <p:nvPr/>
        </p:nvSpPr>
        <p:spPr>
          <a:xfrm>
            <a:off x="7829254" y="2587190"/>
            <a:ext cx="633082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先整体后局部，先框架后细节，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sz="1800" dirty="0"/>
              <a:t>说明所有的创新性与实践过程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62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836129" y="-3836127"/>
            <a:ext cx="4519749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09" y="158903"/>
            <a:ext cx="2981259" cy="6977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1A9838-4358-7C5D-2089-5854C65001EC}"/>
              </a:ext>
            </a:extLst>
          </p:cNvPr>
          <p:cNvSpPr txBox="1"/>
          <p:nvPr/>
        </p:nvSpPr>
        <p:spPr>
          <a:xfrm>
            <a:off x="5540636" y="1312053"/>
            <a:ext cx="182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论文</a:t>
            </a: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70FDB-FAF3-2462-44E7-F6569258B625}"/>
              </a:ext>
            </a:extLst>
          </p:cNvPr>
          <p:cNvSpPr txBox="1"/>
          <p:nvPr/>
        </p:nvSpPr>
        <p:spPr>
          <a:xfrm>
            <a:off x="-365761" y="2383967"/>
            <a:ext cx="1287997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MOTR: End-to-End Multiple-Object Tracking with Transformer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F6E018-58E8-E7D5-3041-95A0F4F62641}"/>
              </a:ext>
            </a:extLst>
          </p:cNvPr>
          <p:cNvSpPr txBox="1"/>
          <p:nvPr/>
        </p:nvSpPr>
        <p:spPr>
          <a:xfrm>
            <a:off x="4108345" y="5375212"/>
            <a:ext cx="5133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文章来源：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 2022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CABD45-736B-295A-A341-271BB9110A33}"/>
              </a:ext>
            </a:extLst>
          </p:cNvPr>
          <p:cNvSpPr txBox="1"/>
          <p:nvPr/>
        </p:nvSpPr>
        <p:spPr>
          <a:xfrm>
            <a:off x="2067965" y="3466771"/>
            <a:ext cx="9538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MOTR: </a:t>
            </a:r>
            <a:r>
              <a:rPr lang="zh-CN" altLang="en-US" sz="2800" b="1" dirty="0">
                <a:solidFill>
                  <a:schemeClr val="bg1"/>
                </a:solidFill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</a:rPr>
              <a:t>Transformer</a:t>
            </a:r>
            <a:r>
              <a:rPr lang="zh-CN" altLang="en-US" sz="2800" b="1" dirty="0">
                <a:solidFill>
                  <a:schemeClr val="bg1"/>
                </a:solidFill>
              </a:rPr>
              <a:t>的端到端多目标跟踪</a:t>
            </a:r>
          </a:p>
        </p:txBody>
      </p:sp>
    </p:spTree>
    <p:extLst>
      <p:ext uri="{BB962C8B-B14F-4D97-AF65-F5344CB8AC3E}">
        <p14:creationId xmlns:p14="http://schemas.microsoft.com/office/powerpoint/2010/main" val="217621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72" y="71069"/>
            <a:ext cx="2425903" cy="673862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123825" y="103612"/>
            <a:ext cx="1162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85770-FA78-CE55-009C-1A6745955FE0}"/>
              </a:ext>
            </a:extLst>
          </p:cNvPr>
          <p:cNvSpPr txBox="1"/>
          <p:nvPr/>
        </p:nvSpPr>
        <p:spPr>
          <a:xfrm>
            <a:off x="373380" y="1025209"/>
            <a:ext cx="783336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rgbClr val="C7000B"/>
              </a:buClr>
            </a:pPr>
            <a:r>
              <a:rPr lang="zh-CN" altLang="en-US" sz="2400" b="1" dirty="0"/>
              <a:t>通过上述两篇论文，对学术论文写作总结出如下经验：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983CF-25DE-52CB-F7AF-DC348C50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83" y="1421661"/>
            <a:ext cx="1386960" cy="403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1A99D2-2B9E-3282-A52A-84F2D8882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2" y="1623608"/>
            <a:ext cx="3378082" cy="4923096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40454AB-B6D2-186F-2291-5C34A13B820C}"/>
              </a:ext>
            </a:extLst>
          </p:cNvPr>
          <p:cNvCxnSpPr>
            <a:cxnSpLocks/>
          </p:cNvCxnSpPr>
          <p:nvPr/>
        </p:nvCxnSpPr>
        <p:spPr>
          <a:xfrm flipH="1">
            <a:off x="3501957" y="2158321"/>
            <a:ext cx="1393076" cy="307607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3DDF29B-D337-EAF2-1626-F8143C4D95BE}"/>
              </a:ext>
            </a:extLst>
          </p:cNvPr>
          <p:cNvSpPr txBox="1"/>
          <p:nvPr/>
        </p:nvSpPr>
        <p:spPr>
          <a:xfrm>
            <a:off x="4963661" y="1918349"/>
            <a:ext cx="33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实验和分析部分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60E135-44D7-46E2-0D72-1AEC9F6007D7}"/>
              </a:ext>
            </a:extLst>
          </p:cNvPr>
          <p:cNvGrpSpPr/>
          <p:nvPr/>
        </p:nvGrpSpPr>
        <p:grpSpPr>
          <a:xfrm>
            <a:off x="4730197" y="3542005"/>
            <a:ext cx="6527271" cy="777457"/>
            <a:chOff x="4730197" y="3598266"/>
            <a:chExt cx="6527271" cy="77745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BED18FF-100E-8437-1667-986EC2CE6F6E}"/>
                </a:ext>
              </a:extLst>
            </p:cNvPr>
            <p:cNvSpPr txBox="1"/>
            <p:nvPr/>
          </p:nvSpPr>
          <p:spPr>
            <a:xfrm>
              <a:off x="7829254" y="3598266"/>
              <a:ext cx="3428214" cy="777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通过</a:t>
              </a:r>
              <a:r>
                <a:rPr lang="zh-CN" altLang="en-US" b="1" dirty="0">
                  <a:solidFill>
                    <a:srgbClr val="C00000"/>
                  </a:solidFill>
                </a:rPr>
                <a:t>多种指标评估性能</a:t>
              </a:r>
              <a:r>
                <a:rPr lang="zh-CN" altLang="en-US" dirty="0"/>
                <a:t>，</a:t>
              </a:r>
              <a:endParaRPr lang="en-US" altLang="zh-CN" dirty="0"/>
            </a:p>
            <a:p>
              <a:pPr algn="just">
                <a:lnSpc>
                  <a:spcPct val="130000"/>
                </a:lnSpc>
              </a:pPr>
              <a:r>
                <a:rPr lang="zh-CN" altLang="en-US" dirty="0"/>
                <a:t>全面展示其优缺点</a:t>
              </a:r>
              <a:endParaRPr lang="en-US" altLang="zh-CN" b="1" dirty="0">
                <a:solidFill>
                  <a:srgbClr val="C00000"/>
                </a:solidFill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2054829-6916-BB5A-EEE1-DAF749F0906D}"/>
                </a:ext>
              </a:extLst>
            </p:cNvPr>
            <p:cNvGrpSpPr/>
            <p:nvPr/>
          </p:nvGrpSpPr>
          <p:grpSpPr>
            <a:xfrm>
              <a:off x="4730197" y="3598266"/>
              <a:ext cx="2975702" cy="731401"/>
              <a:chOff x="528926" y="4324326"/>
              <a:chExt cx="2975702" cy="731401"/>
            </a:xfrm>
          </p:grpSpPr>
          <p:sp>
            <p:nvSpPr>
              <p:cNvPr id="20" name="矩形 3">
                <a:extLst>
                  <a:ext uri="{FF2B5EF4-FFF2-40B4-BE49-F238E27FC236}">
                    <a16:creationId xmlns:a16="http://schemas.microsoft.com/office/drawing/2014/main" id="{6A22BD4D-80A0-9B86-5825-2EA7DEC87F28}"/>
                  </a:ext>
                </a:extLst>
              </p:cNvPr>
              <p:cNvSpPr/>
              <p:nvPr/>
            </p:nvSpPr>
            <p:spPr>
              <a:xfrm>
                <a:off x="786390" y="4324326"/>
                <a:ext cx="2718238" cy="731401"/>
              </a:xfrm>
              <a:custGeom>
                <a:avLst/>
                <a:gdLst/>
                <a:ahLst/>
                <a:cxnLst/>
                <a:rect l="l" t="t" r="r" b="b"/>
                <a:pathLst>
                  <a:path w="5192450" h="1305562">
                    <a:moveTo>
                      <a:pt x="648072" y="0"/>
                    </a:moveTo>
                    <a:lnTo>
                      <a:pt x="4680520" y="0"/>
                    </a:lnTo>
                    <a:lnTo>
                      <a:pt x="4680520" y="534"/>
                    </a:lnTo>
                    <a:lnTo>
                      <a:pt x="4756983" y="534"/>
                    </a:lnTo>
                    <a:cubicBezTo>
                      <a:pt x="4781822" y="0"/>
                      <a:pt x="4807189" y="5871"/>
                      <a:pt x="4830442" y="19749"/>
                    </a:cubicBezTo>
                    <a:cubicBezTo>
                      <a:pt x="4852109" y="32025"/>
                      <a:pt x="4869549" y="49639"/>
                      <a:pt x="4881176" y="70456"/>
                    </a:cubicBezTo>
                    <a:lnTo>
                      <a:pt x="5172368" y="579657"/>
                    </a:lnTo>
                    <a:cubicBezTo>
                      <a:pt x="5185051" y="601007"/>
                      <a:pt x="5192450" y="626093"/>
                      <a:pt x="5192450" y="652781"/>
                    </a:cubicBezTo>
                    <a:cubicBezTo>
                      <a:pt x="5192450" y="680003"/>
                      <a:pt x="5185051" y="705089"/>
                      <a:pt x="5171839" y="726439"/>
                    </a:cubicBezTo>
                    <a:lnTo>
                      <a:pt x="4881176" y="1235640"/>
                    </a:lnTo>
                    <a:cubicBezTo>
                      <a:pt x="4869021" y="1255923"/>
                      <a:pt x="4852109" y="1273537"/>
                      <a:pt x="4830442" y="1286347"/>
                    </a:cubicBezTo>
                    <a:cubicBezTo>
                      <a:pt x="4807717" y="1299691"/>
                      <a:pt x="4782879" y="1305562"/>
                      <a:pt x="4758040" y="1305028"/>
                    </a:cubicBezTo>
                    <a:lnTo>
                      <a:pt x="4680520" y="1305028"/>
                    </a:lnTo>
                    <a:lnTo>
                      <a:pt x="4680520" y="1305562"/>
                    </a:lnTo>
                    <a:lnTo>
                      <a:pt x="648072" y="1305562"/>
                    </a:lnTo>
                    <a:lnTo>
                      <a:pt x="648072" y="1305028"/>
                    </a:lnTo>
                    <a:lnTo>
                      <a:pt x="431239" y="1305028"/>
                    </a:lnTo>
                    <a:cubicBezTo>
                      <a:pt x="407986" y="1305028"/>
                      <a:pt x="383676" y="1299157"/>
                      <a:pt x="362008" y="1286347"/>
                    </a:cubicBezTo>
                    <a:cubicBezTo>
                      <a:pt x="340341" y="1273537"/>
                      <a:pt x="322901" y="1255923"/>
                      <a:pt x="311274" y="1235107"/>
                    </a:cubicBezTo>
                    <a:lnTo>
                      <a:pt x="19025" y="723770"/>
                    </a:lnTo>
                    <a:cubicBezTo>
                      <a:pt x="6870" y="702954"/>
                      <a:pt x="0" y="678935"/>
                      <a:pt x="0" y="652781"/>
                    </a:cubicBezTo>
                    <a:cubicBezTo>
                      <a:pt x="0" y="626627"/>
                      <a:pt x="6870" y="602608"/>
                      <a:pt x="19025" y="581258"/>
                    </a:cubicBezTo>
                    <a:lnTo>
                      <a:pt x="310217" y="72057"/>
                    </a:lnTo>
                    <a:cubicBezTo>
                      <a:pt x="322372" y="51240"/>
                      <a:pt x="339812" y="32559"/>
                      <a:pt x="362008" y="19749"/>
                    </a:cubicBezTo>
                    <a:cubicBezTo>
                      <a:pt x="382619" y="7473"/>
                      <a:pt x="405344" y="1068"/>
                      <a:pt x="428068" y="534"/>
                    </a:cubicBezTo>
                    <a:lnTo>
                      <a:pt x="648072" y="53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C692B14-81C3-D98A-A103-1796278AD3EF}"/>
                  </a:ext>
                </a:extLst>
              </p:cNvPr>
              <p:cNvGrpSpPr/>
              <p:nvPr/>
            </p:nvGrpSpPr>
            <p:grpSpPr>
              <a:xfrm>
                <a:off x="528926" y="4407413"/>
                <a:ext cx="551739" cy="565229"/>
                <a:chOff x="2471142" y="2586760"/>
                <a:chExt cx="504056" cy="504056"/>
              </a:xfrm>
            </p:grpSpPr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BD51AC6E-E815-925F-9147-573E88A9B79C}"/>
                    </a:ext>
                  </a:extLst>
                </p:cNvPr>
                <p:cNvSpPr/>
                <p:nvPr/>
              </p:nvSpPr>
              <p:spPr>
                <a:xfrm>
                  <a:off x="2471142" y="2586760"/>
                  <a:ext cx="504056" cy="504056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7" name="TextBox 69">
                  <a:extLst>
                    <a:ext uri="{FF2B5EF4-FFF2-40B4-BE49-F238E27FC236}">
                      <a16:creationId xmlns:a16="http://schemas.microsoft.com/office/drawing/2014/main" id="{13F49FAE-EED4-8B17-4185-A1259BCF7AC5}"/>
                    </a:ext>
                  </a:extLst>
                </p:cNvPr>
                <p:cNvSpPr txBox="1"/>
                <p:nvPr/>
              </p:nvSpPr>
              <p:spPr>
                <a:xfrm>
                  <a:off x="2510612" y="2669511"/>
                  <a:ext cx="390973" cy="315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35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" name="TextBox 83">
                <a:extLst>
                  <a:ext uri="{FF2B5EF4-FFF2-40B4-BE49-F238E27FC236}">
                    <a16:creationId xmlns:a16="http://schemas.microsoft.com/office/drawing/2014/main" id="{38870D54-3F91-3947-268C-EB4427D3C634}"/>
                  </a:ext>
                </a:extLst>
              </p:cNvPr>
              <p:cNvSpPr txBox="1"/>
              <p:nvPr/>
            </p:nvSpPr>
            <p:spPr>
              <a:xfrm>
                <a:off x="1316910" y="4500206"/>
                <a:ext cx="18865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2000" b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</a:rPr>
                  <a:t>多维度评价</a:t>
                </a: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BF2EC9D-C841-EF25-DF2D-16049E0F4D70}"/>
              </a:ext>
            </a:extLst>
          </p:cNvPr>
          <p:cNvGrpSpPr/>
          <p:nvPr/>
        </p:nvGrpSpPr>
        <p:grpSpPr>
          <a:xfrm>
            <a:off x="4730197" y="2562825"/>
            <a:ext cx="2968681" cy="731401"/>
            <a:chOff x="535947" y="3027493"/>
            <a:chExt cx="2968681" cy="731401"/>
          </a:xfrm>
        </p:grpSpPr>
        <p:sp>
          <p:nvSpPr>
            <p:cNvPr id="30" name="矩形 3">
              <a:extLst>
                <a:ext uri="{FF2B5EF4-FFF2-40B4-BE49-F238E27FC236}">
                  <a16:creationId xmlns:a16="http://schemas.microsoft.com/office/drawing/2014/main" id="{17CDBE0E-844C-A083-EF9B-2C9234DE9961}"/>
                </a:ext>
              </a:extLst>
            </p:cNvPr>
            <p:cNvSpPr/>
            <p:nvPr/>
          </p:nvSpPr>
          <p:spPr>
            <a:xfrm>
              <a:off x="786390" y="3027493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67C6BD-ECF6-2E79-6467-DA1F9E487369}"/>
                </a:ext>
              </a:extLst>
            </p:cNvPr>
            <p:cNvGrpSpPr/>
            <p:nvPr/>
          </p:nvGrpSpPr>
          <p:grpSpPr>
            <a:xfrm>
              <a:off x="535947" y="3124116"/>
              <a:ext cx="551739" cy="565229"/>
              <a:chOff x="2769121" y="1848492"/>
              <a:chExt cx="504056" cy="50405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AADF9E4-4256-0D1F-189C-93E7B9476719}"/>
                  </a:ext>
                </a:extLst>
              </p:cNvPr>
              <p:cNvSpPr/>
              <p:nvPr/>
            </p:nvSpPr>
            <p:spPr>
              <a:xfrm>
                <a:off x="2769121" y="1848492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7" name="TextBox 66">
                <a:extLst>
                  <a:ext uri="{FF2B5EF4-FFF2-40B4-BE49-F238E27FC236}">
                    <a16:creationId xmlns:a16="http://schemas.microsoft.com/office/drawing/2014/main" id="{65982A6C-B9D1-FA95-2CD4-F26CD72377C1}"/>
                  </a:ext>
                </a:extLst>
              </p:cNvPr>
              <p:cNvSpPr txBox="1"/>
              <p:nvPr/>
            </p:nvSpPr>
            <p:spPr>
              <a:xfrm>
                <a:off x="2808589" y="1931243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TextBox 82">
              <a:extLst>
                <a:ext uri="{FF2B5EF4-FFF2-40B4-BE49-F238E27FC236}">
                  <a16:creationId xmlns:a16="http://schemas.microsoft.com/office/drawing/2014/main" id="{066FD683-919A-1647-487F-EFAE8D5577B0}"/>
                </a:ext>
              </a:extLst>
            </p:cNvPr>
            <p:cNvSpPr txBox="1"/>
            <p:nvPr/>
          </p:nvSpPr>
          <p:spPr>
            <a:xfrm>
              <a:off x="1316910" y="3216909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设计合理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3861A5F-AC13-FCD3-56AF-2FE86DABC75D}"/>
              </a:ext>
            </a:extLst>
          </p:cNvPr>
          <p:cNvGrpSpPr/>
          <p:nvPr/>
        </p:nvGrpSpPr>
        <p:grpSpPr>
          <a:xfrm>
            <a:off x="4773399" y="4484563"/>
            <a:ext cx="6484069" cy="791372"/>
            <a:chOff x="4773399" y="4590325"/>
            <a:chExt cx="6484069" cy="791372"/>
          </a:xfrm>
        </p:grpSpPr>
        <p:sp>
          <p:nvSpPr>
            <p:cNvPr id="47" name="矩形 3">
              <a:extLst>
                <a:ext uri="{FF2B5EF4-FFF2-40B4-BE49-F238E27FC236}">
                  <a16:creationId xmlns:a16="http://schemas.microsoft.com/office/drawing/2014/main" id="{497BE0C2-68BD-E703-16F6-73EDE996A4AA}"/>
                </a:ext>
              </a:extLst>
            </p:cNvPr>
            <p:cNvSpPr/>
            <p:nvPr/>
          </p:nvSpPr>
          <p:spPr>
            <a:xfrm>
              <a:off x="4997656" y="4650296"/>
              <a:ext cx="2718239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6848048-437A-753A-204D-2D5FB0769DA2}"/>
                </a:ext>
              </a:extLst>
            </p:cNvPr>
            <p:cNvGrpSpPr/>
            <p:nvPr/>
          </p:nvGrpSpPr>
          <p:grpSpPr>
            <a:xfrm>
              <a:off x="4773399" y="4733382"/>
              <a:ext cx="551739" cy="565229"/>
              <a:chOff x="2769119" y="3325028"/>
              <a:chExt cx="504056" cy="50405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A5B68101-3885-FE0C-2C4E-D4CCF88E3651}"/>
                  </a:ext>
                </a:extLst>
              </p:cNvPr>
              <p:cNvSpPr/>
              <p:nvPr/>
            </p:nvSpPr>
            <p:spPr>
              <a:xfrm>
                <a:off x="2769119" y="3325028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52" name="TextBox 72">
                <a:extLst>
                  <a:ext uri="{FF2B5EF4-FFF2-40B4-BE49-F238E27FC236}">
                    <a16:creationId xmlns:a16="http://schemas.microsoft.com/office/drawing/2014/main" id="{A23CF3A8-37FE-760C-92C1-D824CCA920EB}"/>
                  </a:ext>
                </a:extLst>
              </p:cNvPr>
              <p:cNvSpPr txBox="1"/>
              <p:nvPr/>
            </p:nvSpPr>
            <p:spPr>
              <a:xfrm>
                <a:off x="2808589" y="3407778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TextBox 84">
              <a:extLst>
                <a:ext uri="{FF2B5EF4-FFF2-40B4-BE49-F238E27FC236}">
                  <a16:creationId xmlns:a16="http://schemas.microsoft.com/office/drawing/2014/main" id="{320F9216-8D3F-74F1-E78F-7B99F731D85E}"/>
                </a:ext>
              </a:extLst>
            </p:cNvPr>
            <p:cNvSpPr txBox="1"/>
            <p:nvPr/>
          </p:nvSpPr>
          <p:spPr>
            <a:xfrm>
              <a:off x="5528177" y="4826176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对比充分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7E0C1DC-DD1A-D88B-6D44-5486F968CF9C}"/>
                </a:ext>
              </a:extLst>
            </p:cNvPr>
            <p:cNvSpPr txBox="1"/>
            <p:nvPr/>
          </p:nvSpPr>
          <p:spPr>
            <a:xfrm>
              <a:off x="7829254" y="4590325"/>
              <a:ext cx="3428214" cy="777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与现有方法进行充分对比，</a:t>
              </a:r>
              <a:endParaRPr lang="en-US" altLang="zh-CN" dirty="0"/>
            </a:p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C00000"/>
                  </a:solidFill>
                </a:rPr>
                <a:t>突出本方法的提升效果</a:t>
              </a:r>
              <a:endParaRPr lang="en-US" altLang="zh-CN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7A8873AA-8D4E-D3F3-E80E-46F44DB18FE4}"/>
              </a:ext>
            </a:extLst>
          </p:cNvPr>
          <p:cNvSpPr txBox="1"/>
          <p:nvPr/>
        </p:nvSpPr>
        <p:spPr>
          <a:xfrm>
            <a:off x="7784485" y="2563176"/>
            <a:ext cx="6330820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实验应具有科学性和合理性</a:t>
            </a:r>
            <a:endParaRPr lang="en-US" altLang="zh-CN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涵盖</a:t>
            </a:r>
            <a:r>
              <a:rPr lang="zh-CN" altLang="en-US" b="1" dirty="0">
                <a:solidFill>
                  <a:srgbClr val="C00000"/>
                </a:solidFill>
              </a:rPr>
              <a:t>不同的数据集或场景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195628-A6C7-AE6F-7BF9-C1C4EA3A6012}"/>
              </a:ext>
            </a:extLst>
          </p:cNvPr>
          <p:cNvGrpSpPr/>
          <p:nvPr/>
        </p:nvGrpSpPr>
        <p:grpSpPr>
          <a:xfrm>
            <a:off x="4783420" y="5526717"/>
            <a:ext cx="6484069" cy="791372"/>
            <a:chOff x="4773399" y="4590325"/>
            <a:chExt cx="6484069" cy="791372"/>
          </a:xfrm>
        </p:grpSpPr>
        <p:sp>
          <p:nvSpPr>
            <p:cNvPr id="72" name="矩形 3">
              <a:extLst>
                <a:ext uri="{FF2B5EF4-FFF2-40B4-BE49-F238E27FC236}">
                  <a16:creationId xmlns:a16="http://schemas.microsoft.com/office/drawing/2014/main" id="{11957348-A714-3217-AD64-8D4ADEEEB2D3}"/>
                </a:ext>
              </a:extLst>
            </p:cNvPr>
            <p:cNvSpPr/>
            <p:nvPr/>
          </p:nvSpPr>
          <p:spPr>
            <a:xfrm>
              <a:off x="4997656" y="4650296"/>
              <a:ext cx="2718239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63FBAC45-9D9A-E987-53B0-880F643CB174}"/>
                </a:ext>
              </a:extLst>
            </p:cNvPr>
            <p:cNvGrpSpPr/>
            <p:nvPr/>
          </p:nvGrpSpPr>
          <p:grpSpPr>
            <a:xfrm>
              <a:off x="4773399" y="4733382"/>
              <a:ext cx="564501" cy="565229"/>
              <a:chOff x="2769119" y="3325028"/>
              <a:chExt cx="515715" cy="50405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723046D8-67CC-8152-4411-682B2A6539A9}"/>
                  </a:ext>
                </a:extLst>
              </p:cNvPr>
              <p:cNvSpPr/>
              <p:nvPr/>
            </p:nvSpPr>
            <p:spPr>
              <a:xfrm>
                <a:off x="2769119" y="3325028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77" name="TextBox 72">
                <a:extLst>
                  <a:ext uri="{FF2B5EF4-FFF2-40B4-BE49-F238E27FC236}">
                    <a16:creationId xmlns:a16="http://schemas.microsoft.com/office/drawing/2014/main" id="{F58AFEBF-8526-F2F9-EBD9-4C597EFBFCAE}"/>
                  </a:ext>
                </a:extLst>
              </p:cNvPr>
              <p:cNvSpPr txBox="1"/>
              <p:nvPr/>
            </p:nvSpPr>
            <p:spPr>
              <a:xfrm>
                <a:off x="2808589" y="3407778"/>
                <a:ext cx="476245" cy="375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4" name="TextBox 84">
              <a:extLst>
                <a:ext uri="{FF2B5EF4-FFF2-40B4-BE49-F238E27FC236}">
                  <a16:creationId xmlns:a16="http://schemas.microsoft.com/office/drawing/2014/main" id="{DDCC8D99-2CE3-1348-4996-024784CE9E38}"/>
                </a:ext>
              </a:extLst>
            </p:cNvPr>
            <p:cNvSpPr txBox="1"/>
            <p:nvPr/>
          </p:nvSpPr>
          <p:spPr>
            <a:xfrm>
              <a:off x="5528177" y="4826176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结果直观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6622DB5-5418-39FE-728F-A35588231D00}"/>
                </a:ext>
              </a:extLst>
            </p:cNvPr>
            <p:cNvSpPr txBox="1"/>
            <p:nvPr/>
          </p:nvSpPr>
          <p:spPr>
            <a:xfrm>
              <a:off x="7829254" y="4590325"/>
              <a:ext cx="3428214" cy="777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借助图片和表格，</a:t>
              </a:r>
              <a:r>
                <a:rPr lang="zh-CN" altLang="en-US" b="1" dirty="0">
                  <a:solidFill>
                    <a:srgbClr val="C00000"/>
                  </a:solidFill>
                </a:rPr>
                <a:t>将实验</a:t>
              </a:r>
              <a:endParaRPr lang="en-US" altLang="zh-CN" b="1" dirty="0">
                <a:solidFill>
                  <a:srgbClr val="C00000"/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b="1" dirty="0">
                  <a:solidFill>
                    <a:srgbClr val="C00000"/>
                  </a:solidFill>
                </a:rPr>
                <a:t>结果可视化</a:t>
              </a:r>
              <a:r>
                <a:rPr lang="zh-CN" altLang="en-US" sz="1800" dirty="0"/>
                <a:t>，增强直观性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85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72" y="71069"/>
            <a:ext cx="2425903" cy="673862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123825" y="103612"/>
            <a:ext cx="1162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85770-FA78-CE55-009C-1A6745955FE0}"/>
              </a:ext>
            </a:extLst>
          </p:cNvPr>
          <p:cNvSpPr txBox="1"/>
          <p:nvPr/>
        </p:nvSpPr>
        <p:spPr>
          <a:xfrm>
            <a:off x="373380" y="1025209"/>
            <a:ext cx="783336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rgbClr val="C7000B"/>
              </a:buClr>
            </a:pPr>
            <a:r>
              <a:rPr lang="zh-CN" altLang="en-US" sz="2400" b="1" dirty="0"/>
              <a:t>通过上述两篇论文，对学术论文写作总结出如下经验：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983CF-25DE-52CB-F7AF-DC348C50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83" y="1421661"/>
            <a:ext cx="1386960" cy="403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1A99D2-2B9E-3282-A52A-84F2D8882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2" y="1623608"/>
            <a:ext cx="3378082" cy="4923096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40454AB-B6D2-186F-2291-5C34A13B820C}"/>
              </a:ext>
            </a:extLst>
          </p:cNvPr>
          <p:cNvCxnSpPr>
            <a:cxnSpLocks/>
          </p:cNvCxnSpPr>
          <p:nvPr/>
        </p:nvCxnSpPr>
        <p:spPr>
          <a:xfrm flipH="1">
            <a:off x="3560323" y="2158321"/>
            <a:ext cx="1334710" cy="37658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3DDF29B-D337-EAF2-1626-F8143C4D95BE}"/>
              </a:ext>
            </a:extLst>
          </p:cNvPr>
          <p:cNvSpPr txBox="1"/>
          <p:nvPr/>
        </p:nvSpPr>
        <p:spPr>
          <a:xfrm>
            <a:off x="4963661" y="1918349"/>
            <a:ext cx="33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结论与展望部分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74F94B-F55C-F195-9405-99F78E267E8E}"/>
              </a:ext>
            </a:extLst>
          </p:cNvPr>
          <p:cNvGrpSpPr/>
          <p:nvPr/>
        </p:nvGrpSpPr>
        <p:grpSpPr>
          <a:xfrm>
            <a:off x="4730197" y="3754813"/>
            <a:ext cx="2975702" cy="731401"/>
            <a:chOff x="528926" y="4324326"/>
            <a:chExt cx="2975702" cy="731401"/>
          </a:xfrm>
        </p:grpSpPr>
        <p:sp>
          <p:nvSpPr>
            <p:cNvPr id="20" name="矩形 3">
              <a:extLst>
                <a:ext uri="{FF2B5EF4-FFF2-40B4-BE49-F238E27FC236}">
                  <a16:creationId xmlns:a16="http://schemas.microsoft.com/office/drawing/2014/main" id="{26508444-FC0D-F137-B916-9F082546C15D}"/>
                </a:ext>
              </a:extLst>
            </p:cNvPr>
            <p:cNvSpPr/>
            <p:nvPr/>
          </p:nvSpPr>
          <p:spPr>
            <a:xfrm>
              <a:off x="786390" y="4324326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BCDF115-7525-0CBF-DDE8-89427EA6EC7B}"/>
                </a:ext>
              </a:extLst>
            </p:cNvPr>
            <p:cNvGrpSpPr/>
            <p:nvPr/>
          </p:nvGrpSpPr>
          <p:grpSpPr>
            <a:xfrm>
              <a:off x="528926" y="4407413"/>
              <a:ext cx="551739" cy="565229"/>
              <a:chOff x="2471142" y="2586760"/>
              <a:chExt cx="504056" cy="504056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467A7F7-D6DE-D77A-A0EE-785BA46AD91B}"/>
                  </a:ext>
                </a:extLst>
              </p:cNvPr>
              <p:cNvSpPr/>
              <p:nvPr/>
            </p:nvSpPr>
            <p:spPr>
              <a:xfrm>
                <a:off x="2471142" y="2586760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27" name="TextBox 69">
                <a:extLst>
                  <a:ext uri="{FF2B5EF4-FFF2-40B4-BE49-F238E27FC236}">
                    <a16:creationId xmlns:a16="http://schemas.microsoft.com/office/drawing/2014/main" id="{86F592B8-F2BE-5CC2-E54F-1C54A5E9E079}"/>
                  </a:ext>
                </a:extLst>
              </p:cNvPr>
              <p:cNvSpPr txBox="1"/>
              <p:nvPr/>
            </p:nvSpPr>
            <p:spPr>
              <a:xfrm>
                <a:off x="2510612" y="2669511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TextBox 83">
              <a:extLst>
                <a:ext uri="{FF2B5EF4-FFF2-40B4-BE49-F238E27FC236}">
                  <a16:creationId xmlns:a16="http://schemas.microsoft.com/office/drawing/2014/main" id="{91A36ADC-316C-8C20-1398-96734BFD59C5}"/>
                </a:ext>
              </a:extLst>
            </p:cNvPr>
            <p:cNvSpPr txBox="1"/>
            <p:nvPr/>
          </p:nvSpPr>
          <p:spPr>
            <a:xfrm>
              <a:off x="1316910" y="4500206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强调意义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C9A8C1B-4591-0BAF-BAEE-A82F43387F87}"/>
              </a:ext>
            </a:extLst>
          </p:cNvPr>
          <p:cNvGrpSpPr/>
          <p:nvPr/>
        </p:nvGrpSpPr>
        <p:grpSpPr>
          <a:xfrm>
            <a:off x="4730197" y="2562825"/>
            <a:ext cx="10930875" cy="777808"/>
            <a:chOff x="535947" y="3027493"/>
            <a:chExt cx="10930875" cy="777808"/>
          </a:xfrm>
        </p:grpSpPr>
        <p:sp>
          <p:nvSpPr>
            <p:cNvPr id="30" name="矩形 3">
              <a:extLst>
                <a:ext uri="{FF2B5EF4-FFF2-40B4-BE49-F238E27FC236}">
                  <a16:creationId xmlns:a16="http://schemas.microsoft.com/office/drawing/2014/main" id="{BC19006A-38DA-22AC-8134-8B60014391B7}"/>
                </a:ext>
              </a:extLst>
            </p:cNvPr>
            <p:cNvSpPr/>
            <p:nvPr/>
          </p:nvSpPr>
          <p:spPr>
            <a:xfrm>
              <a:off x="786390" y="3027493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A0BE491-5562-184D-6EBC-CB524EEAC9A8}"/>
                </a:ext>
              </a:extLst>
            </p:cNvPr>
            <p:cNvGrpSpPr/>
            <p:nvPr/>
          </p:nvGrpSpPr>
          <p:grpSpPr>
            <a:xfrm>
              <a:off x="535947" y="3124116"/>
              <a:ext cx="551739" cy="565229"/>
              <a:chOff x="2769121" y="1848492"/>
              <a:chExt cx="504056" cy="50405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5DC487-07E7-EA9D-4567-2C07FA5039F5}"/>
                  </a:ext>
                </a:extLst>
              </p:cNvPr>
              <p:cNvSpPr/>
              <p:nvPr/>
            </p:nvSpPr>
            <p:spPr>
              <a:xfrm>
                <a:off x="2769121" y="1848492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7" name="TextBox 66">
                <a:extLst>
                  <a:ext uri="{FF2B5EF4-FFF2-40B4-BE49-F238E27FC236}">
                    <a16:creationId xmlns:a16="http://schemas.microsoft.com/office/drawing/2014/main" id="{59CF2AD3-E0E8-FF60-2585-2D0406E0AB43}"/>
                  </a:ext>
                </a:extLst>
              </p:cNvPr>
              <p:cNvSpPr txBox="1"/>
              <p:nvPr/>
            </p:nvSpPr>
            <p:spPr>
              <a:xfrm>
                <a:off x="2808589" y="1931243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TextBox 82">
              <a:extLst>
                <a:ext uri="{FF2B5EF4-FFF2-40B4-BE49-F238E27FC236}">
                  <a16:creationId xmlns:a16="http://schemas.microsoft.com/office/drawing/2014/main" id="{31CC1F46-E04E-F35C-8655-94929951F8BC}"/>
                </a:ext>
              </a:extLst>
            </p:cNvPr>
            <p:cNvSpPr txBox="1"/>
            <p:nvPr/>
          </p:nvSpPr>
          <p:spPr>
            <a:xfrm>
              <a:off x="1316910" y="3216909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总结精炼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7A58879-0434-4BAB-31D6-A1A20299FD3C}"/>
                </a:ext>
              </a:extLst>
            </p:cNvPr>
            <p:cNvSpPr txBox="1"/>
            <p:nvPr/>
          </p:nvSpPr>
          <p:spPr>
            <a:xfrm>
              <a:off x="3635004" y="3027844"/>
              <a:ext cx="7831818" cy="777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总结研究的</a:t>
              </a:r>
              <a:r>
                <a:rPr lang="zh-CN" altLang="en-US" b="1" dirty="0">
                  <a:solidFill>
                    <a:srgbClr val="C00000"/>
                  </a:solidFill>
                </a:rPr>
                <a:t>创新点和贡献</a:t>
              </a:r>
              <a:r>
                <a:rPr lang="zh-CN" altLang="en-US" dirty="0"/>
                <a:t>，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表明研究的主要结论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78C16D-A8BC-4175-9B98-EBFB60E9702F}"/>
              </a:ext>
            </a:extLst>
          </p:cNvPr>
          <p:cNvGrpSpPr/>
          <p:nvPr/>
        </p:nvGrpSpPr>
        <p:grpSpPr>
          <a:xfrm>
            <a:off x="4773399" y="4846786"/>
            <a:ext cx="6484069" cy="1179105"/>
            <a:chOff x="4773399" y="4590325"/>
            <a:chExt cx="6484069" cy="1179105"/>
          </a:xfrm>
        </p:grpSpPr>
        <p:sp>
          <p:nvSpPr>
            <p:cNvPr id="47" name="矩形 3">
              <a:extLst>
                <a:ext uri="{FF2B5EF4-FFF2-40B4-BE49-F238E27FC236}">
                  <a16:creationId xmlns:a16="http://schemas.microsoft.com/office/drawing/2014/main" id="{09D7A440-F023-FCA3-66A1-FBE9C1EE256B}"/>
                </a:ext>
              </a:extLst>
            </p:cNvPr>
            <p:cNvSpPr/>
            <p:nvPr/>
          </p:nvSpPr>
          <p:spPr>
            <a:xfrm>
              <a:off x="4997656" y="4650296"/>
              <a:ext cx="2718239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FDA819B-2C5E-C610-1346-36855AED7753}"/>
                </a:ext>
              </a:extLst>
            </p:cNvPr>
            <p:cNvGrpSpPr/>
            <p:nvPr/>
          </p:nvGrpSpPr>
          <p:grpSpPr>
            <a:xfrm>
              <a:off x="4773399" y="4733382"/>
              <a:ext cx="551739" cy="565229"/>
              <a:chOff x="2769119" y="3325028"/>
              <a:chExt cx="504056" cy="50405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2FFB1ACB-6EB6-C9AA-6846-596C6E7FC9E9}"/>
                  </a:ext>
                </a:extLst>
              </p:cNvPr>
              <p:cNvSpPr/>
              <p:nvPr/>
            </p:nvSpPr>
            <p:spPr>
              <a:xfrm>
                <a:off x="2769119" y="3325028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52" name="TextBox 72">
                <a:extLst>
                  <a:ext uri="{FF2B5EF4-FFF2-40B4-BE49-F238E27FC236}">
                    <a16:creationId xmlns:a16="http://schemas.microsoft.com/office/drawing/2014/main" id="{1CE0CF8F-210E-4813-EDE3-330DC656B08C}"/>
                  </a:ext>
                </a:extLst>
              </p:cNvPr>
              <p:cNvSpPr txBox="1"/>
              <p:nvPr/>
            </p:nvSpPr>
            <p:spPr>
              <a:xfrm>
                <a:off x="2808589" y="3407778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TextBox 84">
              <a:extLst>
                <a:ext uri="{FF2B5EF4-FFF2-40B4-BE49-F238E27FC236}">
                  <a16:creationId xmlns:a16="http://schemas.microsoft.com/office/drawing/2014/main" id="{4211E724-1294-0CE4-3931-94FBF2E1905C}"/>
                </a:ext>
              </a:extLst>
            </p:cNvPr>
            <p:cNvSpPr txBox="1"/>
            <p:nvPr/>
          </p:nvSpPr>
          <p:spPr>
            <a:xfrm>
              <a:off x="5528177" y="4826176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展望未来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F54BBD6-2B2A-C218-8636-145D034EC4C9}"/>
                </a:ext>
              </a:extLst>
            </p:cNvPr>
            <p:cNvSpPr txBox="1"/>
            <p:nvPr/>
          </p:nvSpPr>
          <p:spPr>
            <a:xfrm>
              <a:off x="7829254" y="4590325"/>
              <a:ext cx="3428214" cy="117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提出未来</a:t>
              </a:r>
              <a:r>
                <a:rPr lang="zh-CN" altLang="en-US" b="1" dirty="0">
                  <a:solidFill>
                    <a:srgbClr val="C00000"/>
                  </a:solidFill>
                </a:rPr>
                <a:t>可能的研究方向</a:t>
              </a:r>
              <a:endParaRPr lang="en-US" altLang="zh-CN" b="1" dirty="0">
                <a:solidFill>
                  <a:srgbClr val="C00000"/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/>
                <a:t>和</a:t>
              </a:r>
              <a:r>
                <a:rPr lang="zh-CN" altLang="en-US" b="1" dirty="0">
                  <a:solidFill>
                    <a:srgbClr val="C00000"/>
                  </a:solidFill>
                </a:rPr>
                <a:t>方法的改进建议</a:t>
              </a:r>
            </a:p>
            <a:p>
              <a:pPr algn="just">
                <a:lnSpc>
                  <a:spcPct val="150000"/>
                </a:lnSpc>
              </a:pPr>
              <a:endParaRPr lang="en-US" altLang="zh-CN" dirty="0"/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F96D7905-5046-BE42-F28B-6B68763A2B2B}"/>
              </a:ext>
            </a:extLst>
          </p:cNvPr>
          <p:cNvSpPr txBox="1"/>
          <p:nvPr/>
        </p:nvSpPr>
        <p:spPr>
          <a:xfrm>
            <a:off x="7829254" y="3726630"/>
            <a:ext cx="7947498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讨论该研究在实际应用中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C00000"/>
                </a:solidFill>
              </a:rPr>
              <a:t>价值和影响</a:t>
            </a:r>
          </a:p>
        </p:txBody>
      </p:sp>
    </p:spTree>
    <p:extLst>
      <p:ext uri="{BB962C8B-B14F-4D97-AF65-F5344CB8AC3E}">
        <p14:creationId xmlns:p14="http://schemas.microsoft.com/office/powerpoint/2010/main" val="125347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53645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6"/>
          <p:cNvSpPr txBox="1"/>
          <p:nvPr/>
        </p:nvSpPr>
        <p:spPr>
          <a:xfrm>
            <a:off x="4023940" y="5524469"/>
            <a:ext cx="1467020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BE34FD-E643-618F-8044-517558835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59" y="332222"/>
            <a:ext cx="4624081" cy="1284467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E1C130-CD68-0B8F-092C-E81DE057DF16}"/>
              </a:ext>
            </a:extLst>
          </p:cNvPr>
          <p:cNvGrpSpPr/>
          <p:nvPr/>
        </p:nvGrpSpPr>
        <p:grpSpPr>
          <a:xfrm>
            <a:off x="-307359" y="1597125"/>
            <a:ext cx="12499359" cy="3068526"/>
            <a:chOff x="-307359" y="2101385"/>
            <a:chExt cx="12499359" cy="3068526"/>
          </a:xfrm>
        </p:grpSpPr>
        <p:pic>
          <p:nvPicPr>
            <p:cNvPr id="10" name="MH_Other_8"/>
            <p:cNvPicPr/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87"/>
            <a:stretch>
              <a:fillRect/>
            </a:stretch>
          </p:blipFill>
          <p:spPr bwMode="auto">
            <a:xfrm rot="16200000" flipH="1" flipV="1">
              <a:off x="6024001" y="-127232"/>
              <a:ext cx="144000" cy="10450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0" y="2204967"/>
              <a:ext cx="12192000" cy="28613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9C3E830-594B-0EC8-8FB8-D804EDBB6777}"/>
                </a:ext>
              </a:extLst>
            </p:cNvPr>
            <p:cNvSpPr txBox="1"/>
            <p:nvPr/>
          </p:nvSpPr>
          <p:spPr>
            <a:xfrm>
              <a:off x="-307359" y="2101385"/>
              <a:ext cx="9950007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spc="4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感谢倾听</a:t>
              </a:r>
              <a:endParaRPr lang="en-US" altLang="zh-CN" sz="6000" spc="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6000" spc="4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                  恳请批评指正 </a:t>
              </a:r>
              <a:endParaRPr lang="en-US" altLang="zh-CN" sz="6000" spc="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sp>
        <p:nvSpPr>
          <p:cNvPr id="18" name="TextBox 6">
            <a:extLst>
              <a:ext uri="{FF2B5EF4-FFF2-40B4-BE49-F238E27FC236}">
                <a16:creationId xmlns:a16="http://schemas.microsoft.com/office/drawing/2014/main" id="{EDB65B45-E8BF-CA55-4E1F-033E1FEF9511}"/>
              </a:ext>
            </a:extLst>
          </p:cNvPr>
          <p:cNvSpPr txBox="1"/>
          <p:nvPr/>
        </p:nvSpPr>
        <p:spPr>
          <a:xfrm>
            <a:off x="4528307" y="6105990"/>
            <a:ext cx="344191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850292-CFC4-2B51-1E25-760E59ED62C5}"/>
              </a:ext>
            </a:extLst>
          </p:cNvPr>
          <p:cNvSpPr txBox="1"/>
          <p:nvPr/>
        </p:nvSpPr>
        <p:spPr>
          <a:xfrm>
            <a:off x="2971799" y="4916916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学术写作与学术规范 小组研讨汇报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0" name="TextBox 11"/>
          <p:cNvSpPr txBox="1"/>
          <p:nvPr/>
        </p:nvSpPr>
        <p:spPr>
          <a:xfrm>
            <a:off x="3073013" y="213116"/>
            <a:ext cx="986960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zh-CN" altLang="en-US" sz="2000" b="1" dirty="0">
                <a:solidFill>
                  <a:srgbClr val="6085AA"/>
                </a:solidFill>
              </a:rPr>
              <a:t>论文</a:t>
            </a:r>
            <a:r>
              <a:rPr lang="en-US" altLang="zh-CN" sz="2000" b="1" dirty="0">
                <a:solidFill>
                  <a:srgbClr val="6085AA"/>
                </a:solidFill>
              </a:rPr>
              <a:t>1</a:t>
            </a:r>
            <a:r>
              <a:rPr lang="zh-CN" altLang="en-US" sz="2000" b="1" dirty="0">
                <a:solidFill>
                  <a:srgbClr val="6085AA"/>
                </a:solidFill>
              </a:rPr>
              <a:t>：</a:t>
            </a:r>
            <a:r>
              <a:rPr lang="en-US" altLang="zh-CN" sz="2000" b="1" dirty="0">
                <a:solidFill>
                  <a:srgbClr val="6085AA"/>
                </a:solidFill>
              </a:rPr>
              <a:t>MOTR: End-to-End Multiple-Object Tracking with Transformer</a:t>
            </a:r>
          </a:p>
        </p:txBody>
      </p:sp>
      <p:sp>
        <p:nvSpPr>
          <p:cNvPr id="35" name="TextBox 6"/>
          <p:cNvSpPr txBox="1"/>
          <p:nvPr/>
        </p:nvSpPr>
        <p:spPr>
          <a:xfrm>
            <a:off x="121920" y="932326"/>
            <a:ext cx="2400000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摘要部分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7D8880-5334-9921-2A01-7794729AC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16" y="1613118"/>
            <a:ext cx="7458075" cy="504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7CBE17-5E38-8F42-F45E-6DB0F4F75A5D}"/>
              </a:ext>
            </a:extLst>
          </p:cNvPr>
          <p:cNvSpPr txBox="1"/>
          <p:nvPr/>
        </p:nvSpPr>
        <p:spPr>
          <a:xfrm>
            <a:off x="7946858" y="1613118"/>
            <a:ext cx="401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Background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/>
              <a:t>交代在多目标跟踪任务中时间建模问题的重要性</a:t>
            </a:r>
            <a:endParaRPr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/>
              <a:t>交代目前解决问题的方法及其对时间信息利用上存在的不足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F0C67F-A817-5314-BB1F-3BF1E5AA3158}"/>
              </a:ext>
            </a:extLst>
          </p:cNvPr>
          <p:cNvSpPr/>
          <p:nvPr/>
        </p:nvSpPr>
        <p:spPr>
          <a:xfrm>
            <a:off x="357885" y="1625760"/>
            <a:ext cx="7458075" cy="1358072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CE728D-E176-2032-E59F-984461FBD31D}"/>
              </a:ext>
            </a:extLst>
          </p:cNvPr>
          <p:cNvSpPr txBox="1"/>
          <p:nvPr/>
        </p:nvSpPr>
        <p:spPr>
          <a:xfrm>
            <a:off x="7946856" y="2983832"/>
            <a:ext cx="4012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</a:rPr>
              <a:t>Method</a:t>
            </a:r>
            <a:r>
              <a:rPr lang="zh-CN" altLang="en-US" sz="1600" dirty="0">
                <a:solidFill>
                  <a:srgbClr val="FFC000"/>
                </a:solidFill>
              </a:rPr>
              <a:t>：</a:t>
            </a:r>
            <a:endParaRPr lang="en-US" altLang="zh-CN" sz="1600" dirty="0">
              <a:solidFill>
                <a:srgbClr val="FFC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/>
              <a:t>交代研究方法是从目标检测框架</a:t>
            </a:r>
            <a:r>
              <a:rPr lang="en-US" altLang="zh-CN" sz="1600" dirty="0"/>
              <a:t>DETR</a:t>
            </a:r>
            <a:r>
              <a:rPr lang="zh-CN" altLang="en-US" sz="1600" dirty="0"/>
              <a:t>迁移过来</a:t>
            </a:r>
            <a:endParaRPr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/>
              <a:t>提供针对迁移后出现的问题提出的解决方案</a:t>
            </a:r>
            <a:endParaRPr lang="en-US" altLang="zh-CN" sz="1600" dirty="0"/>
          </a:p>
          <a:p>
            <a:pPr marL="342900" indent="-342900">
              <a:buFont typeface="+mj-ea"/>
              <a:buAutoNum type="circleNumDbPlain"/>
            </a:pP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6C12F-4C50-E317-028D-81E613327AAB}"/>
              </a:ext>
            </a:extLst>
          </p:cNvPr>
          <p:cNvSpPr txBox="1"/>
          <p:nvPr/>
        </p:nvSpPr>
        <p:spPr>
          <a:xfrm>
            <a:off x="7946857" y="5076207"/>
            <a:ext cx="4012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</a:rPr>
              <a:t>Result</a:t>
            </a:r>
            <a:r>
              <a:rPr lang="zh-CN" altLang="en-US" sz="1600" dirty="0">
                <a:solidFill>
                  <a:schemeClr val="accent1"/>
                </a:solidFill>
              </a:rPr>
              <a:t>：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/>
              <a:t>提供研究的实验结果和得到的性能</a:t>
            </a:r>
            <a:endParaRPr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/>
              <a:t>交代所提出方法重要学术价值</a:t>
            </a:r>
            <a:endParaRPr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/>
              <a:t>提供可供复现实验结果的代码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984B31-40FB-9D70-662F-439485C634E3}"/>
              </a:ext>
            </a:extLst>
          </p:cNvPr>
          <p:cNvSpPr/>
          <p:nvPr/>
        </p:nvSpPr>
        <p:spPr>
          <a:xfrm>
            <a:off x="348916" y="3030120"/>
            <a:ext cx="7486484" cy="1692275"/>
          </a:xfrm>
          <a:prstGeom prst="rect">
            <a:avLst/>
          </a:prstGeom>
          <a:solidFill>
            <a:srgbClr val="FFC114">
              <a:alpha val="5000"/>
            </a:srgbClr>
          </a:solidFill>
          <a:ln w="12600">
            <a:solidFill>
              <a:srgbClr val="FFC1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114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8E9513-B4AF-D7E1-9754-718D552F0A9F}"/>
              </a:ext>
            </a:extLst>
          </p:cNvPr>
          <p:cNvSpPr/>
          <p:nvPr/>
        </p:nvSpPr>
        <p:spPr>
          <a:xfrm>
            <a:off x="327240" y="4722395"/>
            <a:ext cx="7560000" cy="1919702"/>
          </a:xfrm>
          <a:prstGeom prst="rect">
            <a:avLst/>
          </a:prstGeom>
          <a:solidFill>
            <a:srgbClr val="00A0D7">
              <a:alpha val="5000"/>
            </a:srgbClr>
          </a:solidFill>
          <a:ln w="18000">
            <a:solidFill>
              <a:srgbClr val="00A0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A0D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7CBE17-5E38-8F42-F45E-6DB0F4F75A5D}"/>
              </a:ext>
            </a:extLst>
          </p:cNvPr>
          <p:cNvSpPr txBox="1"/>
          <p:nvPr/>
        </p:nvSpPr>
        <p:spPr>
          <a:xfrm>
            <a:off x="249657" y="3432020"/>
            <a:ext cx="5152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介绍任务定义、概括现有方法及其问题、引出本文目标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CE728D-E176-2032-E59F-984461FBD31D}"/>
              </a:ext>
            </a:extLst>
          </p:cNvPr>
          <p:cNvSpPr txBox="1"/>
          <p:nvPr/>
        </p:nvSpPr>
        <p:spPr>
          <a:xfrm>
            <a:off x="6443940" y="3450726"/>
            <a:ext cx="5748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介绍达到本文目标所抽象出的模型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6C12F-4C50-E317-028D-81E613327AAB}"/>
              </a:ext>
            </a:extLst>
          </p:cNvPr>
          <p:cNvSpPr txBox="1"/>
          <p:nvPr/>
        </p:nvSpPr>
        <p:spPr>
          <a:xfrm>
            <a:off x="95385" y="5940175"/>
            <a:ext cx="5558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从抽象出的模型出发，提出本文需要解决的问题及解决方案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C45F1B-2CE3-C658-4C2A-49A09363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6" y="1809875"/>
            <a:ext cx="5558589" cy="15448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E852FB-7FE1-0A97-23FD-6A32A37E5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940" y="991942"/>
            <a:ext cx="5660592" cy="24829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3F27E5C-46DB-A809-7C64-1F36B838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78" y="3863601"/>
            <a:ext cx="4657049" cy="19817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EE53104-F0AB-FA92-E9C4-BE13D9B36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119" y="3789280"/>
            <a:ext cx="4347170" cy="244456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94BD2A3-BA8D-344D-C69E-B9A08FD6DD82}"/>
              </a:ext>
            </a:extLst>
          </p:cNvPr>
          <p:cNvSpPr txBox="1"/>
          <p:nvPr/>
        </p:nvSpPr>
        <p:spPr>
          <a:xfrm>
            <a:off x="6443674" y="6303543"/>
            <a:ext cx="5748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介绍实验性能数字，总结</a:t>
            </a:r>
            <a:r>
              <a:rPr lang="en-US" altLang="zh-CN" sz="1600" dirty="0">
                <a:solidFill>
                  <a:srgbClr val="FF0000"/>
                </a:solidFill>
              </a:rPr>
              <a:t>MOTR</a:t>
            </a:r>
            <a:r>
              <a:rPr lang="zh-CN" altLang="en-US" sz="1600" dirty="0">
                <a:solidFill>
                  <a:srgbClr val="FF0000"/>
                </a:solidFill>
              </a:rPr>
              <a:t>的主要贡献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60A51435-2830-45F1-2615-36ECF167946D}"/>
              </a:ext>
            </a:extLst>
          </p:cNvPr>
          <p:cNvSpPr txBox="1"/>
          <p:nvPr/>
        </p:nvSpPr>
        <p:spPr>
          <a:xfrm>
            <a:off x="3073013" y="213116"/>
            <a:ext cx="986960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zh-CN" altLang="en-US" sz="2000" b="1" dirty="0">
                <a:solidFill>
                  <a:srgbClr val="6085AA"/>
                </a:solidFill>
              </a:rPr>
              <a:t>论文</a:t>
            </a:r>
            <a:r>
              <a:rPr lang="en-US" altLang="zh-CN" sz="2000" b="1" dirty="0">
                <a:solidFill>
                  <a:srgbClr val="6085AA"/>
                </a:solidFill>
              </a:rPr>
              <a:t>1</a:t>
            </a:r>
            <a:r>
              <a:rPr lang="zh-CN" altLang="en-US" sz="2000" b="1" dirty="0">
                <a:solidFill>
                  <a:srgbClr val="6085AA"/>
                </a:solidFill>
              </a:rPr>
              <a:t>：</a:t>
            </a:r>
            <a:r>
              <a:rPr lang="en-US" altLang="zh-CN" sz="2000" b="1" dirty="0">
                <a:solidFill>
                  <a:srgbClr val="6085AA"/>
                </a:solidFill>
              </a:rPr>
              <a:t>MOTR: End-to-End Multiple-Object Tracking with Transformer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8206252-0E80-9F70-1DB5-43063C79D6CA}"/>
              </a:ext>
            </a:extLst>
          </p:cNvPr>
          <p:cNvSpPr txBox="1"/>
          <p:nvPr/>
        </p:nvSpPr>
        <p:spPr>
          <a:xfrm>
            <a:off x="95385" y="929477"/>
            <a:ext cx="2400000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引言部分</a:t>
            </a:r>
          </a:p>
        </p:txBody>
      </p:sp>
    </p:spTree>
    <p:extLst>
      <p:ext uri="{BB962C8B-B14F-4D97-AF65-F5344CB8AC3E}">
        <p14:creationId xmlns:p14="http://schemas.microsoft.com/office/powerpoint/2010/main" val="125806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7B6C12F-4C50-E317-028D-81E613327AAB}"/>
              </a:ext>
            </a:extLst>
          </p:cNvPr>
          <p:cNvSpPr txBox="1"/>
          <p:nvPr/>
        </p:nvSpPr>
        <p:spPr>
          <a:xfrm>
            <a:off x="95383" y="6303543"/>
            <a:ext cx="555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优点：简练明确地介绍了</a:t>
            </a:r>
            <a:r>
              <a:rPr lang="en-US" altLang="zh-CN" sz="1600" dirty="0">
                <a:solidFill>
                  <a:srgbClr val="FF0000"/>
                </a:solidFill>
              </a:rPr>
              <a:t>MOTR</a:t>
            </a:r>
            <a:r>
              <a:rPr lang="zh-CN" altLang="en-US" sz="1600" dirty="0">
                <a:solidFill>
                  <a:srgbClr val="FF0000"/>
                </a:solidFill>
              </a:rPr>
              <a:t>的整体工作流程，及每个部分在后文对应的章节，图片简洁清晰，有助于理解文本内容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94BD2A3-BA8D-344D-C69E-B9A08FD6DD82}"/>
              </a:ext>
            </a:extLst>
          </p:cNvPr>
          <p:cNvSpPr txBox="1"/>
          <p:nvPr/>
        </p:nvSpPr>
        <p:spPr>
          <a:xfrm>
            <a:off x="6348557" y="2866137"/>
            <a:ext cx="5748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缺点：轨迹感知的标签分配策略是</a:t>
            </a:r>
            <a:r>
              <a:rPr lang="en-US" altLang="zh-CN" sz="1600" dirty="0">
                <a:solidFill>
                  <a:srgbClr val="FF0000"/>
                </a:solidFill>
              </a:rPr>
              <a:t>MOTR</a:t>
            </a:r>
            <a:r>
              <a:rPr lang="zh-CN" altLang="en-US" sz="1600" dirty="0">
                <a:solidFill>
                  <a:srgbClr val="FF0000"/>
                </a:solidFill>
              </a:rPr>
              <a:t>的关键组分，应该整合到</a:t>
            </a:r>
            <a:r>
              <a:rPr lang="en-US" altLang="zh-CN" sz="1600" dirty="0">
                <a:solidFill>
                  <a:srgbClr val="FF0000"/>
                </a:solidFill>
              </a:rPr>
              <a:t>3.4 MOTR Architecture</a:t>
            </a:r>
            <a:r>
              <a:rPr lang="zh-CN" altLang="en-US" sz="1600" dirty="0">
                <a:solidFill>
                  <a:srgbClr val="FF0000"/>
                </a:solidFill>
              </a:rPr>
              <a:t>中，并放到整体框架之后介绍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45729F-E352-D044-F9FB-448B19C7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85" y="3429000"/>
            <a:ext cx="4903387" cy="28298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3156E8-3A60-46D5-AB1F-8E5FE052F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961" y="843231"/>
            <a:ext cx="5505450" cy="1971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164F3E1-62C9-A772-DD86-E15C3D71F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961" y="3429000"/>
            <a:ext cx="5429250" cy="2095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43B242-88C2-6B30-8453-E3C5DA8D898F}"/>
              </a:ext>
            </a:extLst>
          </p:cNvPr>
          <p:cNvSpPr txBox="1"/>
          <p:nvPr/>
        </p:nvSpPr>
        <p:spPr>
          <a:xfrm>
            <a:off x="6348556" y="6293532"/>
            <a:ext cx="5748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优点：强调</a:t>
            </a:r>
            <a:r>
              <a:rPr lang="en-US" altLang="zh-CN" sz="1600" dirty="0">
                <a:solidFill>
                  <a:srgbClr val="FF0000"/>
                </a:solidFill>
              </a:rPr>
              <a:t>MOTR</a:t>
            </a:r>
            <a:r>
              <a:rPr lang="zh-CN" altLang="en-US" sz="1600" dirty="0">
                <a:solidFill>
                  <a:srgbClr val="FF0000"/>
                </a:solidFill>
              </a:rPr>
              <a:t>的优越性，与其他方法是相互独立的工作，防止了审稿人误判其创新性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A9B0627-CD77-2A24-AF09-8A236CF08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961" y="5510631"/>
            <a:ext cx="5362575" cy="781050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CF51D32A-52F4-10EF-6279-4D20C6E6BED8}"/>
              </a:ext>
            </a:extLst>
          </p:cNvPr>
          <p:cNvSpPr txBox="1"/>
          <p:nvPr/>
        </p:nvSpPr>
        <p:spPr>
          <a:xfrm>
            <a:off x="3073013" y="213116"/>
            <a:ext cx="986960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zh-CN" altLang="en-US" sz="2000" b="1" dirty="0">
                <a:solidFill>
                  <a:srgbClr val="6085AA"/>
                </a:solidFill>
              </a:rPr>
              <a:t>论文</a:t>
            </a:r>
            <a:r>
              <a:rPr lang="en-US" altLang="zh-CN" sz="2000" b="1" dirty="0">
                <a:solidFill>
                  <a:srgbClr val="6085AA"/>
                </a:solidFill>
              </a:rPr>
              <a:t>1</a:t>
            </a:r>
            <a:r>
              <a:rPr lang="zh-CN" altLang="en-US" sz="2000" b="1" dirty="0">
                <a:solidFill>
                  <a:srgbClr val="6085AA"/>
                </a:solidFill>
              </a:rPr>
              <a:t>：</a:t>
            </a:r>
            <a:r>
              <a:rPr lang="en-US" altLang="zh-CN" sz="2000" b="1" dirty="0">
                <a:solidFill>
                  <a:srgbClr val="6085AA"/>
                </a:solidFill>
              </a:rPr>
              <a:t>MOTR: End-to-End Multiple-Object Tracking with Transformer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B50F66-DFEF-388C-45A5-CDF2C00B2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78" y="1552817"/>
            <a:ext cx="4226270" cy="1881714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C01C3A6-3AE7-0965-4AD2-4524E32659EE}"/>
              </a:ext>
            </a:extLst>
          </p:cNvPr>
          <p:cNvSpPr txBox="1"/>
          <p:nvPr/>
        </p:nvSpPr>
        <p:spPr>
          <a:xfrm>
            <a:off x="121920" y="937324"/>
            <a:ext cx="2400000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方法部分</a:t>
            </a:r>
          </a:p>
        </p:txBody>
      </p:sp>
    </p:spTree>
    <p:extLst>
      <p:ext uri="{BB962C8B-B14F-4D97-AF65-F5344CB8AC3E}">
        <p14:creationId xmlns:p14="http://schemas.microsoft.com/office/powerpoint/2010/main" val="30702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7CBE17-5E38-8F42-F45E-6DB0F4F75A5D}"/>
              </a:ext>
            </a:extLst>
          </p:cNvPr>
          <p:cNvSpPr txBox="1"/>
          <p:nvPr/>
        </p:nvSpPr>
        <p:spPr>
          <a:xfrm>
            <a:off x="353593" y="5136932"/>
            <a:ext cx="5152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优点：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solidFill>
                  <a:srgbClr val="FF0000"/>
                </a:solidFill>
              </a:rPr>
              <a:t>全面介绍了数据集设定、指标设定、不同数据集上的实现细节、公平的对比试验结果、消融实验结果，证明了</a:t>
            </a:r>
            <a:r>
              <a:rPr lang="en-US" altLang="zh-CN" sz="1600" dirty="0">
                <a:solidFill>
                  <a:srgbClr val="FF0000"/>
                </a:solidFill>
              </a:rPr>
              <a:t>MOTR</a:t>
            </a:r>
            <a:r>
              <a:rPr lang="zh-CN" altLang="en-US" sz="1600" dirty="0">
                <a:solidFill>
                  <a:srgbClr val="FF0000"/>
                </a:solidFill>
              </a:rPr>
              <a:t>相比其他方法的优越性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solidFill>
                  <a:srgbClr val="FF0000"/>
                </a:solidFill>
              </a:rPr>
              <a:t>展示了可视化效果图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CB0F2F-7FBE-CA72-96F1-7777A058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49" y="1647249"/>
            <a:ext cx="5377464" cy="3311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8F2D01-5AF7-6855-5DDA-7C1199862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0" y="836520"/>
            <a:ext cx="5074060" cy="30085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08CEF4-568C-F1A8-65F1-078E666D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098" y="4044729"/>
            <a:ext cx="4856343" cy="2184405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CEF21CB1-C951-E1DA-3129-449E47161C16}"/>
              </a:ext>
            </a:extLst>
          </p:cNvPr>
          <p:cNvSpPr txBox="1"/>
          <p:nvPr/>
        </p:nvSpPr>
        <p:spPr>
          <a:xfrm>
            <a:off x="3073013" y="213116"/>
            <a:ext cx="986960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zh-CN" altLang="en-US" sz="2000" b="1" dirty="0">
                <a:solidFill>
                  <a:srgbClr val="6085AA"/>
                </a:solidFill>
              </a:rPr>
              <a:t>论文</a:t>
            </a:r>
            <a:r>
              <a:rPr lang="en-US" altLang="zh-CN" sz="2000" b="1" dirty="0">
                <a:solidFill>
                  <a:srgbClr val="6085AA"/>
                </a:solidFill>
              </a:rPr>
              <a:t>1</a:t>
            </a:r>
            <a:r>
              <a:rPr lang="zh-CN" altLang="en-US" sz="2000" b="1" dirty="0">
                <a:solidFill>
                  <a:srgbClr val="6085AA"/>
                </a:solidFill>
              </a:rPr>
              <a:t>：</a:t>
            </a:r>
            <a:r>
              <a:rPr lang="en-US" altLang="zh-CN" sz="2000" b="1" dirty="0">
                <a:solidFill>
                  <a:srgbClr val="6085AA"/>
                </a:solidFill>
              </a:rPr>
              <a:t>MOTR: End-to-End Multiple-Object Tracking with Transformer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13ED4FF-085A-6109-8928-A55539EA2356}"/>
              </a:ext>
            </a:extLst>
          </p:cNvPr>
          <p:cNvSpPr txBox="1"/>
          <p:nvPr/>
        </p:nvSpPr>
        <p:spPr>
          <a:xfrm>
            <a:off x="121920" y="955712"/>
            <a:ext cx="2400000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实验部分</a:t>
            </a:r>
          </a:p>
        </p:txBody>
      </p:sp>
    </p:spTree>
    <p:extLst>
      <p:ext uri="{BB962C8B-B14F-4D97-AF65-F5344CB8AC3E}">
        <p14:creationId xmlns:p14="http://schemas.microsoft.com/office/powerpoint/2010/main" val="272693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836129" y="-3836127"/>
            <a:ext cx="4519749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09" y="158903"/>
            <a:ext cx="2981259" cy="6977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1A9838-4358-7C5D-2089-5854C65001EC}"/>
              </a:ext>
            </a:extLst>
          </p:cNvPr>
          <p:cNvSpPr txBox="1"/>
          <p:nvPr/>
        </p:nvSpPr>
        <p:spPr>
          <a:xfrm>
            <a:off x="5540636" y="1312053"/>
            <a:ext cx="182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论文</a:t>
            </a: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70FDB-FAF3-2462-44E7-F6569258B625}"/>
              </a:ext>
            </a:extLst>
          </p:cNvPr>
          <p:cNvSpPr txBox="1"/>
          <p:nvPr/>
        </p:nvSpPr>
        <p:spPr>
          <a:xfrm>
            <a:off x="-365761" y="2259874"/>
            <a:ext cx="1287997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Joint Audio-Visual Deepfake Detection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F6E018-58E8-E7D5-3041-95A0F4F62641}"/>
              </a:ext>
            </a:extLst>
          </p:cNvPr>
          <p:cNvSpPr txBox="1"/>
          <p:nvPr/>
        </p:nvSpPr>
        <p:spPr>
          <a:xfrm>
            <a:off x="4108345" y="5375212"/>
            <a:ext cx="5133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文章来源：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CVPR 2021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CABD45-736B-295A-A341-271BB9110A33}"/>
              </a:ext>
            </a:extLst>
          </p:cNvPr>
          <p:cNvSpPr txBox="1"/>
          <p:nvPr/>
        </p:nvSpPr>
        <p:spPr>
          <a:xfrm>
            <a:off x="3748721" y="3361614"/>
            <a:ext cx="9538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chemeClr val="bg1"/>
                </a:solidFill>
              </a:rPr>
              <a:t>音频</a:t>
            </a:r>
            <a:r>
              <a:rPr lang="en-US" altLang="zh-CN" sz="2800" b="1" dirty="0">
                <a:solidFill>
                  <a:schemeClr val="bg1"/>
                </a:solidFill>
              </a:rPr>
              <a:t>-</a:t>
            </a:r>
            <a:r>
              <a:rPr lang="zh-CN" altLang="zh-CN" sz="2800" b="1" dirty="0">
                <a:solidFill>
                  <a:schemeClr val="bg1"/>
                </a:solidFill>
              </a:rPr>
              <a:t>视频结合的深度伪造检测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5" name="TextBox 6"/>
          <p:cNvSpPr txBox="1"/>
          <p:nvPr/>
        </p:nvSpPr>
        <p:spPr>
          <a:xfrm>
            <a:off x="217710" y="927987"/>
            <a:ext cx="2650921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标题与摘要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745E9F-460B-6F3A-95D6-43E7D2AFF06C}"/>
              </a:ext>
            </a:extLst>
          </p:cNvPr>
          <p:cNvSpPr txBox="1"/>
          <p:nvPr/>
        </p:nvSpPr>
        <p:spPr>
          <a:xfrm>
            <a:off x="5638800" y="28803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3573716" y="187648"/>
            <a:ext cx="12623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085AA"/>
                </a:solidFill>
              </a:rPr>
              <a:t>论文</a:t>
            </a:r>
            <a:r>
              <a:rPr lang="en-US" altLang="zh-CN" sz="2400" b="1" dirty="0">
                <a:solidFill>
                  <a:srgbClr val="6085AA"/>
                </a:solidFill>
              </a:rPr>
              <a:t>2</a:t>
            </a:r>
            <a:r>
              <a:rPr lang="zh-CN" altLang="en-US" sz="2400" b="1" dirty="0">
                <a:solidFill>
                  <a:srgbClr val="6085AA"/>
                </a:solidFill>
              </a:rPr>
              <a:t>：</a:t>
            </a:r>
            <a:r>
              <a:rPr lang="en-US" altLang="zh-CN" sz="2400" b="1" dirty="0">
                <a:solidFill>
                  <a:srgbClr val="6085AA"/>
                </a:solidFill>
              </a:rPr>
              <a:t>Joint Audio-Visual Deepfake Detection</a:t>
            </a:r>
            <a:endParaRPr lang="zh-CN" altLang="en-US" sz="2400" b="1" dirty="0">
              <a:solidFill>
                <a:srgbClr val="6085AA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CE7B74-CCF2-63DA-A310-F5F40C3C8F2A}"/>
              </a:ext>
            </a:extLst>
          </p:cNvPr>
          <p:cNvSpPr txBox="1"/>
          <p:nvPr/>
        </p:nvSpPr>
        <p:spPr>
          <a:xfrm>
            <a:off x="372368" y="1654693"/>
            <a:ext cx="11017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Audio-Visual Deepfake Detection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音频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-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视频结合的深度伪造检测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789C81-CB67-250A-D4BB-74CDC6DDFE86}"/>
              </a:ext>
            </a:extLst>
          </p:cNvPr>
          <p:cNvGrpSpPr/>
          <p:nvPr/>
        </p:nvGrpSpPr>
        <p:grpSpPr>
          <a:xfrm>
            <a:off x="260912" y="5139814"/>
            <a:ext cx="6488762" cy="874407"/>
            <a:chOff x="562132" y="5658687"/>
            <a:chExt cx="6488762" cy="874407"/>
          </a:xfrm>
        </p:grpSpPr>
        <p:sp>
          <p:nvSpPr>
            <p:cNvPr id="11" name="矩形 3">
              <a:extLst>
                <a:ext uri="{FF2B5EF4-FFF2-40B4-BE49-F238E27FC236}">
                  <a16:creationId xmlns:a16="http://schemas.microsoft.com/office/drawing/2014/main" id="{0FAE6BF1-E8F9-ED6A-49A7-C731549AC08C}"/>
                </a:ext>
              </a:extLst>
            </p:cNvPr>
            <p:cNvSpPr/>
            <p:nvPr/>
          </p:nvSpPr>
          <p:spPr>
            <a:xfrm>
              <a:off x="786389" y="5705328"/>
              <a:ext cx="2718239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02F56EF-88B3-5CBA-5BA8-9C414181D5F0}"/>
                </a:ext>
              </a:extLst>
            </p:cNvPr>
            <p:cNvGrpSpPr/>
            <p:nvPr/>
          </p:nvGrpSpPr>
          <p:grpSpPr>
            <a:xfrm>
              <a:off x="562132" y="5788414"/>
              <a:ext cx="551739" cy="565229"/>
              <a:chOff x="2769119" y="3325028"/>
              <a:chExt cx="504056" cy="50405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027427E-7074-175D-0684-06CC7D32E0B9}"/>
                  </a:ext>
                </a:extLst>
              </p:cNvPr>
              <p:cNvSpPr/>
              <p:nvPr/>
            </p:nvSpPr>
            <p:spPr>
              <a:xfrm>
                <a:off x="2769119" y="3325028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8" name="TextBox 72">
                <a:extLst>
                  <a:ext uri="{FF2B5EF4-FFF2-40B4-BE49-F238E27FC236}">
                    <a16:creationId xmlns:a16="http://schemas.microsoft.com/office/drawing/2014/main" id="{BDF9BDCE-C9C3-309A-FA61-0F22C7EAEAFA}"/>
                  </a:ext>
                </a:extLst>
              </p:cNvPr>
              <p:cNvSpPr txBox="1"/>
              <p:nvPr/>
            </p:nvSpPr>
            <p:spPr>
              <a:xfrm>
                <a:off x="2808589" y="3407778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TextBox 84">
              <a:extLst>
                <a:ext uri="{FF2B5EF4-FFF2-40B4-BE49-F238E27FC236}">
                  <a16:creationId xmlns:a16="http://schemas.microsoft.com/office/drawing/2014/main" id="{CE098985-BBFB-B403-2D64-F5A0B38DD329}"/>
                </a:ext>
              </a:extLst>
            </p:cNvPr>
            <p:cNvSpPr txBox="1"/>
            <p:nvPr/>
          </p:nvSpPr>
          <p:spPr>
            <a:xfrm>
              <a:off x="1316910" y="5881208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便于检索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794BCB3-E5C5-37E1-3470-D0F2C035D60C}"/>
                </a:ext>
              </a:extLst>
            </p:cNvPr>
            <p:cNvSpPr txBox="1"/>
            <p:nvPr/>
          </p:nvSpPr>
          <p:spPr>
            <a:xfrm>
              <a:off x="3622680" y="5658687"/>
              <a:ext cx="3428214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/>
                <a:t>标题需要包含领域的</a:t>
              </a:r>
              <a:r>
                <a:rPr lang="zh-CN" altLang="en-US" b="1" dirty="0">
                  <a:solidFill>
                    <a:srgbClr val="C00000"/>
                  </a:solidFill>
                </a:rPr>
                <a:t>关键术语</a:t>
              </a:r>
              <a:r>
                <a:rPr lang="zh-CN" altLang="en-US" dirty="0"/>
                <a:t>，</a:t>
              </a:r>
              <a:endParaRPr lang="en-US" altLang="zh-CN" dirty="0"/>
            </a:p>
            <a:p>
              <a:pPr algn="just">
                <a:lnSpc>
                  <a:spcPct val="150000"/>
                </a:lnSpc>
              </a:pPr>
              <a:r>
                <a:rPr lang="zh-CN" altLang="en-US" dirty="0"/>
                <a:t>以便读者通过检索引擎来查找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C59B358-28A1-8F60-E507-68EE35A8BBED}"/>
              </a:ext>
            </a:extLst>
          </p:cNvPr>
          <p:cNvGrpSpPr/>
          <p:nvPr/>
        </p:nvGrpSpPr>
        <p:grpSpPr>
          <a:xfrm>
            <a:off x="217710" y="4126706"/>
            <a:ext cx="10930875" cy="874407"/>
            <a:chOff x="528926" y="4316607"/>
            <a:chExt cx="10930875" cy="874407"/>
          </a:xfrm>
        </p:grpSpPr>
        <p:sp>
          <p:nvSpPr>
            <p:cNvPr id="2" name="矩形 3">
              <a:extLst>
                <a:ext uri="{FF2B5EF4-FFF2-40B4-BE49-F238E27FC236}">
                  <a16:creationId xmlns:a16="http://schemas.microsoft.com/office/drawing/2014/main" id="{567E64B4-3F1D-A215-D150-5958FFE5AACA}"/>
                </a:ext>
              </a:extLst>
            </p:cNvPr>
            <p:cNvSpPr/>
            <p:nvPr/>
          </p:nvSpPr>
          <p:spPr>
            <a:xfrm>
              <a:off x="786390" y="4324326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63ED6B8-1087-92CE-E017-7299B22C3445}"/>
                </a:ext>
              </a:extLst>
            </p:cNvPr>
            <p:cNvGrpSpPr/>
            <p:nvPr/>
          </p:nvGrpSpPr>
          <p:grpSpPr>
            <a:xfrm>
              <a:off x="528926" y="4407413"/>
              <a:ext cx="551739" cy="565229"/>
              <a:chOff x="2471142" y="2586760"/>
              <a:chExt cx="504056" cy="50405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943FD6D-0189-2A50-3899-1819A54A5F08}"/>
                  </a:ext>
                </a:extLst>
              </p:cNvPr>
              <p:cNvSpPr/>
              <p:nvPr/>
            </p:nvSpPr>
            <p:spPr>
              <a:xfrm>
                <a:off x="2471142" y="2586760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4" name="TextBox 69">
                <a:extLst>
                  <a:ext uri="{FF2B5EF4-FFF2-40B4-BE49-F238E27FC236}">
                    <a16:creationId xmlns:a16="http://schemas.microsoft.com/office/drawing/2014/main" id="{AB332FBB-CCFA-8700-6E36-19AECB85D618}"/>
                  </a:ext>
                </a:extLst>
              </p:cNvPr>
              <p:cNvSpPr txBox="1"/>
              <p:nvPr/>
            </p:nvSpPr>
            <p:spPr>
              <a:xfrm>
                <a:off x="2510612" y="2669511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83">
              <a:extLst>
                <a:ext uri="{FF2B5EF4-FFF2-40B4-BE49-F238E27FC236}">
                  <a16:creationId xmlns:a16="http://schemas.microsoft.com/office/drawing/2014/main" id="{994D0A64-CAE1-5A2A-C9BE-1E07A42576C5}"/>
                </a:ext>
              </a:extLst>
            </p:cNvPr>
            <p:cNvSpPr txBox="1"/>
            <p:nvPr/>
          </p:nvSpPr>
          <p:spPr>
            <a:xfrm>
              <a:off x="1316910" y="4500206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突出创新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D3822C8-BE58-2926-96E8-0D48F40D122F}"/>
                </a:ext>
              </a:extLst>
            </p:cNvPr>
            <p:cNvSpPr txBox="1"/>
            <p:nvPr/>
          </p:nvSpPr>
          <p:spPr>
            <a:xfrm>
              <a:off x="3627983" y="4316607"/>
              <a:ext cx="7831818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标题中应体现论文的</a:t>
              </a:r>
              <a:r>
                <a:rPr lang="zh-CN" altLang="en-US" b="1" dirty="0">
                  <a:solidFill>
                    <a:srgbClr val="C00000"/>
                  </a:solidFill>
                </a:rPr>
                <a:t>创新之处</a:t>
              </a:r>
              <a:endParaRPr lang="en-US" altLang="zh-CN" b="1" dirty="0">
                <a:solidFill>
                  <a:srgbClr val="C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C00000"/>
                  </a:solidFill>
                </a:rPr>
                <a:t>和独特之处</a:t>
              </a:r>
              <a:r>
                <a:rPr lang="zh-CN" altLang="en-US" dirty="0"/>
                <a:t>，吸引读者注意力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F6EA876-AE67-9841-FFFA-713229EF3EF7}"/>
              </a:ext>
            </a:extLst>
          </p:cNvPr>
          <p:cNvGrpSpPr/>
          <p:nvPr/>
        </p:nvGrpSpPr>
        <p:grpSpPr>
          <a:xfrm>
            <a:off x="217710" y="3005703"/>
            <a:ext cx="10930875" cy="874407"/>
            <a:chOff x="535947" y="2934212"/>
            <a:chExt cx="10930875" cy="874407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51184296-F667-D2F5-87C0-C7F228FA356A}"/>
                </a:ext>
              </a:extLst>
            </p:cNvPr>
            <p:cNvSpPr/>
            <p:nvPr/>
          </p:nvSpPr>
          <p:spPr>
            <a:xfrm>
              <a:off x="786390" y="3027493"/>
              <a:ext cx="2718238" cy="731401"/>
            </a:xfrm>
            <a:custGeom>
              <a:avLst/>
              <a:gdLst/>
              <a:ahLst/>
              <a:cxnLst/>
              <a:rect l="l" t="t" r="r" b="b"/>
              <a:pathLst>
                <a:path w="5192450" h="1305562">
                  <a:moveTo>
                    <a:pt x="648072" y="0"/>
                  </a:moveTo>
                  <a:lnTo>
                    <a:pt x="4680520" y="0"/>
                  </a:lnTo>
                  <a:lnTo>
                    <a:pt x="4680520" y="534"/>
                  </a:lnTo>
                  <a:lnTo>
                    <a:pt x="4756983" y="534"/>
                  </a:lnTo>
                  <a:cubicBezTo>
                    <a:pt x="4781822" y="0"/>
                    <a:pt x="4807189" y="5871"/>
                    <a:pt x="4830442" y="19749"/>
                  </a:cubicBezTo>
                  <a:cubicBezTo>
                    <a:pt x="4852109" y="32025"/>
                    <a:pt x="4869549" y="49639"/>
                    <a:pt x="4881176" y="70456"/>
                  </a:cubicBezTo>
                  <a:lnTo>
                    <a:pt x="5172368" y="579657"/>
                  </a:lnTo>
                  <a:cubicBezTo>
                    <a:pt x="5185051" y="601007"/>
                    <a:pt x="5192450" y="626093"/>
                    <a:pt x="5192450" y="652781"/>
                  </a:cubicBezTo>
                  <a:cubicBezTo>
                    <a:pt x="5192450" y="680003"/>
                    <a:pt x="5185051" y="705089"/>
                    <a:pt x="5171839" y="726439"/>
                  </a:cubicBezTo>
                  <a:lnTo>
                    <a:pt x="4881176" y="1235640"/>
                  </a:lnTo>
                  <a:cubicBezTo>
                    <a:pt x="4869021" y="1255923"/>
                    <a:pt x="4852109" y="1273537"/>
                    <a:pt x="4830442" y="1286347"/>
                  </a:cubicBezTo>
                  <a:cubicBezTo>
                    <a:pt x="4807717" y="1299691"/>
                    <a:pt x="4782879" y="1305562"/>
                    <a:pt x="4758040" y="1305028"/>
                  </a:cubicBezTo>
                  <a:lnTo>
                    <a:pt x="4680520" y="1305028"/>
                  </a:lnTo>
                  <a:lnTo>
                    <a:pt x="4680520" y="1305562"/>
                  </a:lnTo>
                  <a:lnTo>
                    <a:pt x="648072" y="1305562"/>
                  </a:lnTo>
                  <a:lnTo>
                    <a:pt x="648072" y="1305028"/>
                  </a:lnTo>
                  <a:lnTo>
                    <a:pt x="431239" y="1305028"/>
                  </a:lnTo>
                  <a:cubicBezTo>
                    <a:pt x="407986" y="1305028"/>
                    <a:pt x="383676" y="1299157"/>
                    <a:pt x="362008" y="1286347"/>
                  </a:cubicBezTo>
                  <a:cubicBezTo>
                    <a:pt x="340341" y="1273537"/>
                    <a:pt x="322901" y="1255923"/>
                    <a:pt x="311274" y="1235107"/>
                  </a:cubicBezTo>
                  <a:lnTo>
                    <a:pt x="19025" y="723770"/>
                  </a:lnTo>
                  <a:cubicBezTo>
                    <a:pt x="6870" y="702954"/>
                    <a:pt x="0" y="678935"/>
                    <a:pt x="0" y="652781"/>
                  </a:cubicBezTo>
                  <a:cubicBezTo>
                    <a:pt x="0" y="626627"/>
                    <a:pt x="6870" y="602608"/>
                    <a:pt x="19025" y="581258"/>
                  </a:cubicBezTo>
                  <a:lnTo>
                    <a:pt x="310217" y="72057"/>
                  </a:lnTo>
                  <a:cubicBezTo>
                    <a:pt x="322372" y="51240"/>
                    <a:pt x="339812" y="32559"/>
                    <a:pt x="362008" y="19749"/>
                  </a:cubicBezTo>
                  <a:cubicBezTo>
                    <a:pt x="382619" y="7473"/>
                    <a:pt x="405344" y="1068"/>
                    <a:pt x="428068" y="534"/>
                  </a:cubicBezTo>
                  <a:lnTo>
                    <a:pt x="648072" y="534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AD18D51-129C-98D8-4C39-93DEA1129E69}"/>
                </a:ext>
              </a:extLst>
            </p:cNvPr>
            <p:cNvGrpSpPr/>
            <p:nvPr/>
          </p:nvGrpSpPr>
          <p:grpSpPr>
            <a:xfrm>
              <a:off x="535947" y="3124116"/>
              <a:ext cx="551739" cy="565229"/>
              <a:chOff x="2769121" y="1848492"/>
              <a:chExt cx="504056" cy="504056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D5A3C501-10DB-3E1B-429D-5674538906C5}"/>
                  </a:ext>
                </a:extLst>
              </p:cNvPr>
              <p:cNvSpPr/>
              <p:nvPr/>
            </p:nvSpPr>
            <p:spPr>
              <a:xfrm>
                <a:off x="2769121" y="1848492"/>
                <a:ext cx="504056" cy="50405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0" name="TextBox 66">
                <a:extLst>
                  <a:ext uri="{FF2B5EF4-FFF2-40B4-BE49-F238E27FC236}">
                    <a16:creationId xmlns:a16="http://schemas.microsoft.com/office/drawing/2014/main" id="{85918E55-A724-5BCE-5BF1-F9B48C8694F5}"/>
                  </a:ext>
                </a:extLst>
              </p:cNvPr>
              <p:cNvSpPr txBox="1"/>
              <p:nvPr/>
            </p:nvSpPr>
            <p:spPr>
              <a:xfrm>
                <a:off x="2808589" y="1931243"/>
                <a:ext cx="390973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135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Box 82">
              <a:extLst>
                <a:ext uri="{FF2B5EF4-FFF2-40B4-BE49-F238E27FC236}">
                  <a16:creationId xmlns:a16="http://schemas.microsoft.com/office/drawing/2014/main" id="{A03C0F38-9E80-57CF-D388-9A2F5A3B9308}"/>
                </a:ext>
              </a:extLst>
            </p:cNvPr>
            <p:cNvSpPr txBox="1"/>
            <p:nvPr/>
          </p:nvSpPr>
          <p:spPr>
            <a:xfrm>
              <a:off x="1316910" y="3216909"/>
              <a:ext cx="18865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简洁准确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EE03561-5649-3F3F-6AE5-A0B146B6038D}"/>
                </a:ext>
              </a:extLst>
            </p:cNvPr>
            <p:cNvSpPr txBox="1"/>
            <p:nvPr/>
          </p:nvSpPr>
          <p:spPr>
            <a:xfrm>
              <a:off x="3635004" y="2934212"/>
              <a:ext cx="7831818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标题需要清晰</a:t>
              </a:r>
              <a:r>
                <a:rPr lang="zh-CN" altLang="en-US" b="1" dirty="0">
                  <a:solidFill>
                    <a:srgbClr val="C00000"/>
                  </a:solidFill>
                </a:rPr>
                <a:t>表达论文的主题</a:t>
              </a:r>
              <a:r>
                <a:rPr lang="zh-CN" altLang="en-US" dirty="0"/>
                <a:t>，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C00000"/>
                  </a:solidFill>
                </a:rPr>
                <a:t>避免过于宽泛</a:t>
              </a:r>
              <a:r>
                <a:rPr lang="zh-CN" altLang="en-US" dirty="0"/>
                <a:t>或一般化的表述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6582E28-6AED-EE7D-1A09-00476A620C7D}"/>
              </a:ext>
            </a:extLst>
          </p:cNvPr>
          <p:cNvSpPr txBox="1"/>
          <p:nvPr/>
        </p:nvSpPr>
        <p:spPr>
          <a:xfrm>
            <a:off x="372368" y="2445374"/>
            <a:ext cx="304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文章标题应该具备的特征：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371B454-EEB8-455A-71EA-95654EEC685F}"/>
              </a:ext>
            </a:extLst>
          </p:cNvPr>
          <p:cNvSpPr txBox="1"/>
          <p:nvPr/>
        </p:nvSpPr>
        <p:spPr>
          <a:xfrm>
            <a:off x="6864623" y="2466659"/>
            <a:ext cx="3451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本篇论文标题存在的缺点：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45875B6-D023-C3B1-5538-4EC9247E0DFF}"/>
              </a:ext>
            </a:extLst>
          </p:cNvPr>
          <p:cNvCxnSpPr>
            <a:cxnSpLocks/>
          </p:cNvCxnSpPr>
          <p:nvPr/>
        </p:nvCxnSpPr>
        <p:spPr>
          <a:xfrm>
            <a:off x="6628557" y="2540754"/>
            <a:ext cx="0" cy="3767462"/>
          </a:xfrm>
          <a:prstGeom prst="line">
            <a:avLst/>
          </a:prstGeom>
          <a:ln w="19050">
            <a:solidFill>
              <a:srgbClr val="0D8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4A839ED-12EC-FDEA-D41F-4B55F99D3168}"/>
              </a:ext>
            </a:extLst>
          </p:cNvPr>
          <p:cNvSpPr txBox="1"/>
          <p:nvPr/>
        </p:nvSpPr>
        <p:spPr>
          <a:xfrm>
            <a:off x="6864623" y="4326496"/>
            <a:ext cx="4525436" cy="175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/>
              <a:t>2.</a:t>
            </a:r>
            <a:r>
              <a:rPr lang="en-US" altLang="zh-CN" b="1" dirty="0" err="1">
                <a:solidFill>
                  <a:srgbClr val="C00000"/>
                </a:solidFill>
              </a:rPr>
              <a:t>“Joint</a:t>
            </a:r>
            <a:r>
              <a:rPr lang="en-US" altLang="zh-CN" b="1" dirty="0">
                <a:solidFill>
                  <a:srgbClr val="C00000"/>
                </a:solidFill>
              </a:rPr>
              <a:t>”</a:t>
            </a:r>
            <a:r>
              <a:rPr lang="zh-CN" altLang="zh-CN" b="1" dirty="0">
                <a:solidFill>
                  <a:srgbClr val="C00000"/>
                </a:solidFill>
              </a:rPr>
              <a:t>一词过于宽泛</a:t>
            </a:r>
            <a:r>
              <a:rPr lang="zh-CN" altLang="zh-CN" dirty="0"/>
              <a:t>，</a:t>
            </a:r>
            <a:r>
              <a:rPr lang="zh-CN" altLang="en-US" dirty="0"/>
              <a:t>读者无法明确了解</a:t>
            </a:r>
            <a:r>
              <a:rPr lang="zh-CN" altLang="zh-CN" dirty="0"/>
              <a:t>如何</a:t>
            </a:r>
            <a:r>
              <a:rPr lang="zh-CN" altLang="en-US" dirty="0"/>
              <a:t>将音频和视频进行结合，需要</a:t>
            </a:r>
            <a:r>
              <a:rPr lang="zh-CN" altLang="zh-CN" dirty="0"/>
              <a:t>进一步细化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2EE2213-12B7-42EF-8721-AFBEFEB7C8A9}"/>
              </a:ext>
            </a:extLst>
          </p:cNvPr>
          <p:cNvSpPr txBox="1"/>
          <p:nvPr/>
        </p:nvSpPr>
        <p:spPr>
          <a:xfrm>
            <a:off x="6864623" y="3012719"/>
            <a:ext cx="456537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标题</a:t>
            </a:r>
            <a:r>
              <a:rPr lang="zh-CN" altLang="en-US" b="1" dirty="0">
                <a:solidFill>
                  <a:srgbClr val="C00000"/>
                </a:solidFill>
              </a:rPr>
              <a:t>缺少吸引力和特色</a:t>
            </a:r>
            <a:r>
              <a:rPr lang="zh-CN" altLang="en-US" dirty="0"/>
              <a:t>，仅仅对文章内容进行简要的概括，无法体现与其他文献的区别，难以让读者记住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49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5" name="TextBox 6"/>
          <p:cNvSpPr txBox="1"/>
          <p:nvPr/>
        </p:nvSpPr>
        <p:spPr>
          <a:xfrm>
            <a:off x="217710" y="927987"/>
            <a:ext cx="2650921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标题与摘要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745E9F-460B-6F3A-95D6-43E7D2AFF06C}"/>
              </a:ext>
            </a:extLst>
          </p:cNvPr>
          <p:cNvSpPr txBox="1"/>
          <p:nvPr/>
        </p:nvSpPr>
        <p:spPr>
          <a:xfrm>
            <a:off x="5638800" y="28803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C539FB5-6D5A-1E07-BA29-19C6F3A1D30C}"/>
              </a:ext>
            </a:extLst>
          </p:cNvPr>
          <p:cNvSpPr txBox="1"/>
          <p:nvPr/>
        </p:nvSpPr>
        <p:spPr>
          <a:xfrm>
            <a:off x="3573716" y="187648"/>
            <a:ext cx="12623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6085AA"/>
                </a:solidFill>
              </a:rPr>
              <a:t>论文</a:t>
            </a:r>
            <a:r>
              <a:rPr lang="en-US" altLang="zh-CN" sz="2400" b="1" dirty="0">
                <a:solidFill>
                  <a:srgbClr val="6085AA"/>
                </a:solidFill>
              </a:rPr>
              <a:t>2</a:t>
            </a:r>
            <a:r>
              <a:rPr lang="zh-CN" altLang="en-US" sz="2400" b="1" dirty="0">
                <a:solidFill>
                  <a:srgbClr val="6085AA"/>
                </a:solidFill>
              </a:rPr>
              <a:t>：</a:t>
            </a:r>
            <a:r>
              <a:rPr lang="en-US" altLang="zh-CN" sz="2400" b="1" dirty="0">
                <a:solidFill>
                  <a:srgbClr val="6085AA"/>
                </a:solidFill>
              </a:rPr>
              <a:t>Joint Audio-Visual Deepfake Detection</a:t>
            </a:r>
            <a:endParaRPr lang="zh-CN" altLang="en-US" sz="2400" b="1" dirty="0">
              <a:solidFill>
                <a:srgbClr val="6085AA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F0E328F-0344-0691-1DFD-48AC5C680F22}"/>
              </a:ext>
            </a:extLst>
          </p:cNvPr>
          <p:cNvSpPr txBox="1"/>
          <p:nvPr/>
        </p:nvSpPr>
        <p:spPr>
          <a:xfrm>
            <a:off x="5189597" y="4201428"/>
            <a:ext cx="5858555" cy="4181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展示</a:t>
            </a:r>
            <a:r>
              <a:rPr lang="zh-CN" altLang="en-US" sz="1600" b="1" dirty="0"/>
              <a:t>研究结果，</a:t>
            </a:r>
            <a:r>
              <a:rPr lang="zh-CN" altLang="en-US" sz="1600" dirty="0"/>
              <a:t>提出的方法具有良好的检测性能和泛化能力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83B21FB-A5ED-B82C-DF96-8E01E1CB42D8}"/>
              </a:ext>
            </a:extLst>
          </p:cNvPr>
          <p:cNvGrpSpPr/>
          <p:nvPr/>
        </p:nvGrpSpPr>
        <p:grpSpPr>
          <a:xfrm>
            <a:off x="217710" y="2030560"/>
            <a:ext cx="4438729" cy="3889716"/>
            <a:chOff x="-232319" y="1696575"/>
            <a:chExt cx="5352700" cy="4715473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B3A02EE-08A7-913E-FFCD-B5839520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319" y="1696575"/>
              <a:ext cx="5352700" cy="471547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EDF14BF-8827-7FD2-5349-AF8EA1EFCDF5}"/>
                </a:ext>
              </a:extLst>
            </p:cNvPr>
            <p:cNvSpPr/>
            <p:nvPr/>
          </p:nvSpPr>
          <p:spPr>
            <a:xfrm>
              <a:off x="-185266" y="1724025"/>
              <a:ext cx="5258594" cy="1541000"/>
            </a:xfrm>
            <a:custGeom>
              <a:avLst/>
              <a:gdLst>
                <a:gd name="connsiteX0" fmla="*/ 0 w 5270500"/>
                <a:gd name="connsiteY0" fmla="*/ 6350 h 1568450"/>
                <a:gd name="connsiteX1" fmla="*/ 12700 w 5270500"/>
                <a:gd name="connsiteY1" fmla="*/ 1568450 h 1568450"/>
                <a:gd name="connsiteX2" fmla="*/ 565150 w 5270500"/>
                <a:gd name="connsiteY2" fmla="*/ 1568450 h 1568450"/>
                <a:gd name="connsiteX3" fmla="*/ 558800 w 5270500"/>
                <a:gd name="connsiteY3" fmla="*/ 1327150 h 1568450"/>
                <a:gd name="connsiteX4" fmla="*/ 5270500 w 5270500"/>
                <a:gd name="connsiteY4" fmla="*/ 1327150 h 1568450"/>
                <a:gd name="connsiteX5" fmla="*/ 5245100 w 5270500"/>
                <a:gd name="connsiteY5" fmla="*/ 0 h 1568450"/>
                <a:gd name="connsiteX6" fmla="*/ 0 w 5270500"/>
                <a:gd name="connsiteY6" fmla="*/ 6350 h 1568450"/>
                <a:gd name="connsiteX0" fmla="*/ 0 w 5256212"/>
                <a:gd name="connsiteY0" fmla="*/ 6350 h 1568450"/>
                <a:gd name="connsiteX1" fmla="*/ 12700 w 5256212"/>
                <a:gd name="connsiteY1" fmla="*/ 1568450 h 1568450"/>
                <a:gd name="connsiteX2" fmla="*/ 565150 w 5256212"/>
                <a:gd name="connsiteY2" fmla="*/ 1568450 h 1568450"/>
                <a:gd name="connsiteX3" fmla="*/ 558800 w 5256212"/>
                <a:gd name="connsiteY3" fmla="*/ 1327150 h 1568450"/>
                <a:gd name="connsiteX4" fmla="*/ 5256212 w 5256212"/>
                <a:gd name="connsiteY4" fmla="*/ 1327150 h 1568450"/>
                <a:gd name="connsiteX5" fmla="*/ 5245100 w 5256212"/>
                <a:gd name="connsiteY5" fmla="*/ 0 h 1568450"/>
                <a:gd name="connsiteX6" fmla="*/ 0 w 5256212"/>
                <a:gd name="connsiteY6" fmla="*/ 6350 h 156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212" h="1568450">
                  <a:moveTo>
                    <a:pt x="0" y="6350"/>
                  </a:moveTo>
                  <a:lnTo>
                    <a:pt x="12700" y="1568450"/>
                  </a:lnTo>
                  <a:lnTo>
                    <a:pt x="565150" y="1568450"/>
                  </a:lnTo>
                  <a:lnTo>
                    <a:pt x="558800" y="1327150"/>
                  </a:lnTo>
                  <a:lnTo>
                    <a:pt x="5256212" y="1327150"/>
                  </a:lnTo>
                  <a:lnTo>
                    <a:pt x="5245100" y="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9CC5FD">
                <a:alpha val="37000"/>
              </a:srgbClr>
            </a:solidFill>
            <a:ln w="28575">
              <a:solidFill>
                <a:srgbClr val="9CC5FD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DD6321EC-50F4-CEB3-130F-8450B30E65FB}"/>
                </a:ext>
              </a:extLst>
            </p:cNvPr>
            <p:cNvSpPr/>
            <p:nvPr/>
          </p:nvSpPr>
          <p:spPr>
            <a:xfrm>
              <a:off x="-185266" y="3054588"/>
              <a:ext cx="5258594" cy="1480344"/>
            </a:xfrm>
            <a:custGeom>
              <a:avLst/>
              <a:gdLst>
                <a:gd name="connsiteX0" fmla="*/ 615950 w 5270500"/>
                <a:gd name="connsiteY0" fmla="*/ 12700 h 1511300"/>
                <a:gd name="connsiteX1" fmla="*/ 615950 w 5270500"/>
                <a:gd name="connsiteY1" fmla="*/ 266700 h 1511300"/>
                <a:gd name="connsiteX2" fmla="*/ 38100 w 5270500"/>
                <a:gd name="connsiteY2" fmla="*/ 260350 h 1511300"/>
                <a:gd name="connsiteX3" fmla="*/ 0 w 5270500"/>
                <a:gd name="connsiteY3" fmla="*/ 1504950 h 1511300"/>
                <a:gd name="connsiteX4" fmla="*/ 990600 w 5270500"/>
                <a:gd name="connsiteY4" fmla="*/ 1511300 h 1511300"/>
                <a:gd name="connsiteX5" fmla="*/ 984250 w 5270500"/>
                <a:gd name="connsiteY5" fmla="*/ 1270000 h 1511300"/>
                <a:gd name="connsiteX6" fmla="*/ 5270500 w 5270500"/>
                <a:gd name="connsiteY6" fmla="*/ 1282700 h 1511300"/>
                <a:gd name="connsiteX7" fmla="*/ 5245100 w 5270500"/>
                <a:gd name="connsiteY7" fmla="*/ 0 h 1511300"/>
                <a:gd name="connsiteX8" fmla="*/ 615950 w 5270500"/>
                <a:gd name="connsiteY8" fmla="*/ 12700 h 1511300"/>
                <a:gd name="connsiteX0" fmla="*/ 615950 w 5270500"/>
                <a:gd name="connsiteY0" fmla="*/ 12700 h 1511300"/>
                <a:gd name="connsiteX1" fmla="*/ 615950 w 5270500"/>
                <a:gd name="connsiteY1" fmla="*/ 266700 h 1511300"/>
                <a:gd name="connsiteX2" fmla="*/ 4763 w 5270500"/>
                <a:gd name="connsiteY2" fmla="*/ 288925 h 1511300"/>
                <a:gd name="connsiteX3" fmla="*/ 0 w 5270500"/>
                <a:gd name="connsiteY3" fmla="*/ 1504950 h 1511300"/>
                <a:gd name="connsiteX4" fmla="*/ 990600 w 5270500"/>
                <a:gd name="connsiteY4" fmla="*/ 1511300 h 1511300"/>
                <a:gd name="connsiteX5" fmla="*/ 984250 w 5270500"/>
                <a:gd name="connsiteY5" fmla="*/ 1270000 h 1511300"/>
                <a:gd name="connsiteX6" fmla="*/ 5270500 w 5270500"/>
                <a:gd name="connsiteY6" fmla="*/ 1282700 h 1511300"/>
                <a:gd name="connsiteX7" fmla="*/ 5245100 w 5270500"/>
                <a:gd name="connsiteY7" fmla="*/ 0 h 1511300"/>
                <a:gd name="connsiteX8" fmla="*/ 615950 w 5270500"/>
                <a:gd name="connsiteY8" fmla="*/ 12700 h 1511300"/>
                <a:gd name="connsiteX0" fmla="*/ 615950 w 5270500"/>
                <a:gd name="connsiteY0" fmla="*/ 12700 h 1511300"/>
                <a:gd name="connsiteX1" fmla="*/ 615950 w 5270500"/>
                <a:gd name="connsiteY1" fmla="*/ 292894 h 1511300"/>
                <a:gd name="connsiteX2" fmla="*/ 4763 w 5270500"/>
                <a:gd name="connsiteY2" fmla="*/ 288925 h 1511300"/>
                <a:gd name="connsiteX3" fmla="*/ 0 w 5270500"/>
                <a:gd name="connsiteY3" fmla="*/ 1504950 h 1511300"/>
                <a:gd name="connsiteX4" fmla="*/ 990600 w 5270500"/>
                <a:gd name="connsiteY4" fmla="*/ 1511300 h 1511300"/>
                <a:gd name="connsiteX5" fmla="*/ 984250 w 5270500"/>
                <a:gd name="connsiteY5" fmla="*/ 1270000 h 1511300"/>
                <a:gd name="connsiteX6" fmla="*/ 5270500 w 5270500"/>
                <a:gd name="connsiteY6" fmla="*/ 1282700 h 1511300"/>
                <a:gd name="connsiteX7" fmla="*/ 5245100 w 5270500"/>
                <a:gd name="connsiteY7" fmla="*/ 0 h 1511300"/>
                <a:gd name="connsiteX8" fmla="*/ 615950 w 5270500"/>
                <a:gd name="connsiteY8" fmla="*/ 12700 h 1511300"/>
                <a:gd name="connsiteX0" fmla="*/ 618331 w 5270500"/>
                <a:gd name="connsiteY0" fmla="*/ 31750 h 1511300"/>
                <a:gd name="connsiteX1" fmla="*/ 615950 w 5270500"/>
                <a:gd name="connsiteY1" fmla="*/ 292894 h 1511300"/>
                <a:gd name="connsiteX2" fmla="*/ 4763 w 5270500"/>
                <a:gd name="connsiteY2" fmla="*/ 288925 h 1511300"/>
                <a:gd name="connsiteX3" fmla="*/ 0 w 5270500"/>
                <a:gd name="connsiteY3" fmla="*/ 1504950 h 1511300"/>
                <a:gd name="connsiteX4" fmla="*/ 990600 w 5270500"/>
                <a:gd name="connsiteY4" fmla="*/ 1511300 h 1511300"/>
                <a:gd name="connsiteX5" fmla="*/ 984250 w 5270500"/>
                <a:gd name="connsiteY5" fmla="*/ 1270000 h 1511300"/>
                <a:gd name="connsiteX6" fmla="*/ 5270500 w 5270500"/>
                <a:gd name="connsiteY6" fmla="*/ 1282700 h 1511300"/>
                <a:gd name="connsiteX7" fmla="*/ 5245100 w 5270500"/>
                <a:gd name="connsiteY7" fmla="*/ 0 h 1511300"/>
                <a:gd name="connsiteX8" fmla="*/ 618331 w 5270500"/>
                <a:gd name="connsiteY8" fmla="*/ 31750 h 1511300"/>
                <a:gd name="connsiteX0" fmla="*/ 618331 w 5270500"/>
                <a:gd name="connsiteY0" fmla="*/ 794 h 1480344"/>
                <a:gd name="connsiteX1" fmla="*/ 615950 w 5270500"/>
                <a:gd name="connsiteY1" fmla="*/ 261938 h 1480344"/>
                <a:gd name="connsiteX2" fmla="*/ 4763 w 5270500"/>
                <a:gd name="connsiteY2" fmla="*/ 257969 h 1480344"/>
                <a:gd name="connsiteX3" fmla="*/ 0 w 5270500"/>
                <a:gd name="connsiteY3" fmla="*/ 1473994 h 1480344"/>
                <a:gd name="connsiteX4" fmla="*/ 990600 w 5270500"/>
                <a:gd name="connsiteY4" fmla="*/ 1480344 h 1480344"/>
                <a:gd name="connsiteX5" fmla="*/ 984250 w 5270500"/>
                <a:gd name="connsiteY5" fmla="*/ 1239044 h 1480344"/>
                <a:gd name="connsiteX6" fmla="*/ 5270500 w 5270500"/>
                <a:gd name="connsiteY6" fmla="*/ 1251744 h 1480344"/>
                <a:gd name="connsiteX7" fmla="*/ 5245100 w 5270500"/>
                <a:gd name="connsiteY7" fmla="*/ 0 h 1480344"/>
                <a:gd name="connsiteX8" fmla="*/ 618331 w 5270500"/>
                <a:gd name="connsiteY8" fmla="*/ 794 h 1480344"/>
                <a:gd name="connsiteX0" fmla="*/ 618331 w 5258594"/>
                <a:gd name="connsiteY0" fmla="*/ 794 h 1480344"/>
                <a:gd name="connsiteX1" fmla="*/ 615950 w 5258594"/>
                <a:gd name="connsiteY1" fmla="*/ 261938 h 1480344"/>
                <a:gd name="connsiteX2" fmla="*/ 4763 w 5258594"/>
                <a:gd name="connsiteY2" fmla="*/ 257969 h 1480344"/>
                <a:gd name="connsiteX3" fmla="*/ 0 w 5258594"/>
                <a:gd name="connsiteY3" fmla="*/ 1473994 h 1480344"/>
                <a:gd name="connsiteX4" fmla="*/ 990600 w 5258594"/>
                <a:gd name="connsiteY4" fmla="*/ 1480344 h 1480344"/>
                <a:gd name="connsiteX5" fmla="*/ 984250 w 5258594"/>
                <a:gd name="connsiteY5" fmla="*/ 1239044 h 1480344"/>
                <a:gd name="connsiteX6" fmla="*/ 5258594 w 5258594"/>
                <a:gd name="connsiteY6" fmla="*/ 1251744 h 1480344"/>
                <a:gd name="connsiteX7" fmla="*/ 5245100 w 5258594"/>
                <a:gd name="connsiteY7" fmla="*/ 0 h 1480344"/>
                <a:gd name="connsiteX8" fmla="*/ 618331 w 5258594"/>
                <a:gd name="connsiteY8" fmla="*/ 794 h 148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8594" h="1480344">
                  <a:moveTo>
                    <a:pt x="618331" y="794"/>
                  </a:moveTo>
                  <a:cubicBezTo>
                    <a:pt x="617537" y="87842"/>
                    <a:pt x="616744" y="174890"/>
                    <a:pt x="615950" y="261938"/>
                  </a:cubicBezTo>
                  <a:lnTo>
                    <a:pt x="4763" y="257969"/>
                  </a:lnTo>
                  <a:cubicBezTo>
                    <a:pt x="3175" y="663311"/>
                    <a:pt x="1588" y="1068652"/>
                    <a:pt x="0" y="1473994"/>
                  </a:cubicBezTo>
                  <a:lnTo>
                    <a:pt x="990600" y="1480344"/>
                  </a:lnTo>
                  <a:lnTo>
                    <a:pt x="984250" y="1239044"/>
                  </a:lnTo>
                  <a:lnTo>
                    <a:pt x="5258594" y="1251744"/>
                  </a:lnTo>
                  <a:lnTo>
                    <a:pt x="5245100" y="0"/>
                  </a:lnTo>
                  <a:lnTo>
                    <a:pt x="618331" y="794"/>
                  </a:lnTo>
                  <a:close/>
                </a:path>
              </a:pathLst>
            </a:custGeom>
            <a:solidFill>
              <a:srgbClr val="C00000">
                <a:alpha val="33000"/>
              </a:srgbClr>
            </a:solidFill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4758E45-E8D1-8AA6-5959-BF247EAC48CA}"/>
                </a:ext>
              </a:extLst>
            </p:cNvPr>
            <p:cNvSpPr/>
            <p:nvPr/>
          </p:nvSpPr>
          <p:spPr>
            <a:xfrm>
              <a:off x="-171450" y="4343400"/>
              <a:ext cx="5245100" cy="996950"/>
            </a:xfrm>
            <a:custGeom>
              <a:avLst/>
              <a:gdLst>
                <a:gd name="connsiteX0" fmla="*/ 1022350 w 5245100"/>
                <a:gd name="connsiteY0" fmla="*/ 0 h 996950"/>
                <a:gd name="connsiteX1" fmla="*/ 1016000 w 5245100"/>
                <a:gd name="connsiteY1" fmla="*/ 234950 h 996950"/>
                <a:gd name="connsiteX2" fmla="*/ 6350 w 5245100"/>
                <a:gd name="connsiteY2" fmla="*/ 247650 h 996950"/>
                <a:gd name="connsiteX3" fmla="*/ 0 w 5245100"/>
                <a:gd name="connsiteY3" fmla="*/ 990600 h 996950"/>
                <a:gd name="connsiteX4" fmla="*/ 4457700 w 5245100"/>
                <a:gd name="connsiteY4" fmla="*/ 996950 h 996950"/>
                <a:gd name="connsiteX5" fmla="*/ 4451350 w 5245100"/>
                <a:gd name="connsiteY5" fmla="*/ 742950 h 996950"/>
                <a:gd name="connsiteX6" fmla="*/ 5245100 w 5245100"/>
                <a:gd name="connsiteY6" fmla="*/ 749300 h 996950"/>
                <a:gd name="connsiteX7" fmla="*/ 5245100 w 5245100"/>
                <a:gd name="connsiteY7" fmla="*/ 19050 h 996950"/>
                <a:gd name="connsiteX8" fmla="*/ 1022350 w 5245100"/>
                <a:gd name="connsiteY8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100" h="996950">
                  <a:moveTo>
                    <a:pt x="1022350" y="0"/>
                  </a:moveTo>
                  <a:lnTo>
                    <a:pt x="1016000" y="234950"/>
                  </a:lnTo>
                  <a:lnTo>
                    <a:pt x="6350" y="247650"/>
                  </a:lnTo>
                  <a:cubicBezTo>
                    <a:pt x="4233" y="495300"/>
                    <a:pt x="2117" y="742950"/>
                    <a:pt x="0" y="990600"/>
                  </a:cubicBezTo>
                  <a:lnTo>
                    <a:pt x="4457700" y="996950"/>
                  </a:lnTo>
                  <a:lnTo>
                    <a:pt x="4451350" y="742950"/>
                  </a:lnTo>
                  <a:lnTo>
                    <a:pt x="5245100" y="749300"/>
                  </a:lnTo>
                  <a:lnTo>
                    <a:pt x="5245100" y="19050"/>
                  </a:lnTo>
                  <a:lnTo>
                    <a:pt x="1022350" y="0"/>
                  </a:lnTo>
                  <a:close/>
                </a:path>
              </a:pathLst>
            </a:custGeom>
            <a:solidFill>
              <a:srgbClr val="FFC000">
                <a:alpha val="29000"/>
              </a:srgbClr>
            </a:solidFill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66511F0D-6563-9529-742A-A3960F88A1F6}"/>
                </a:ext>
              </a:extLst>
            </p:cNvPr>
            <p:cNvSpPr/>
            <p:nvPr/>
          </p:nvSpPr>
          <p:spPr>
            <a:xfrm>
              <a:off x="-171450" y="5121275"/>
              <a:ext cx="5245100" cy="1247775"/>
            </a:xfrm>
            <a:custGeom>
              <a:avLst/>
              <a:gdLst>
                <a:gd name="connsiteX0" fmla="*/ 4514850 w 5245100"/>
                <a:gd name="connsiteY0" fmla="*/ 0 h 1231900"/>
                <a:gd name="connsiteX1" fmla="*/ 4508500 w 5245100"/>
                <a:gd name="connsiteY1" fmla="*/ 254000 h 1231900"/>
                <a:gd name="connsiteX2" fmla="*/ 19050 w 5245100"/>
                <a:gd name="connsiteY2" fmla="*/ 279400 h 1231900"/>
                <a:gd name="connsiteX3" fmla="*/ 0 w 5245100"/>
                <a:gd name="connsiteY3" fmla="*/ 1231900 h 1231900"/>
                <a:gd name="connsiteX4" fmla="*/ 2178050 w 5245100"/>
                <a:gd name="connsiteY4" fmla="*/ 1212850 h 1231900"/>
                <a:gd name="connsiteX5" fmla="*/ 2178050 w 5245100"/>
                <a:gd name="connsiteY5" fmla="*/ 1003300 h 1231900"/>
                <a:gd name="connsiteX6" fmla="*/ 5238750 w 5245100"/>
                <a:gd name="connsiteY6" fmla="*/ 977900 h 1231900"/>
                <a:gd name="connsiteX7" fmla="*/ 5245100 w 5245100"/>
                <a:gd name="connsiteY7" fmla="*/ 6350 h 1231900"/>
                <a:gd name="connsiteX8" fmla="*/ 4514850 w 5245100"/>
                <a:gd name="connsiteY8" fmla="*/ 0 h 1231900"/>
                <a:gd name="connsiteX0" fmla="*/ 4514850 w 5245100"/>
                <a:gd name="connsiteY0" fmla="*/ 0 h 1250950"/>
                <a:gd name="connsiteX1" fmla="*/ 4508500 w 5245100"/>
                <a:gd name="connsiteY1" fmla="*/ 254000 h 1250950"/>
                <a:gd name="connsiteX2" fmla="*/ 19050 w 5245100"/>
                <a:gd name="connsiteY2" fmla="*/ 279400 h 1250950"/>
                <a:gd name="connsiteX3" fmla="*/ 0 w 5245100"/>
                <a:gd name="connsiteY3" fmla="*/ 1231900 h 1250950"/>
                <a:gd name="connsiteX4" fmla="*/ 2171700 w 5245100"/>
                <a:gd name="connsiteY4" fmla="*/ 1250950 h 1250950"/>
                <a:gd name="connsiteX5" fmla="*/ 2178050 w 5245100"/>
                <a:gd name="connsiteY5" fmla="*/ 1003300 h 1250950"/>
                <a:gd name="connsiteX6" fmla="*/ 5238750 w 5245100"/>
                <a:gd name="connsiteY6" fmla="*/ 977900 h 1250950"/>
                <a:gd name="connsiteX7" fmla="*/ 5245100 w 5245100"/>
                <a:gd name="connsiteY7" fmla="*/ 6350 h 1250950"/>
                <a:gd name="connsiteX8" fmla="*/ 4514850 w 5245100"/>
                <a:gd name="connsiteY8" fmla="*/ 0 h 1250950"/>
                <a:gd name="connsiteX0" fmla="*/ 4514850 w 5245100"/>
                <a:gd name="connsiteY0" fmla="*/ 0 h 1250950"/>
                <a:gd name="connsiteX1" fmla="*/ 4508500 w 5245100"/>
                <a:gd name="connsiteY1" fmla="*/ 254000 h 1250950"/>
                <a:gd name="connsiteX2" fmla="*/ 19050 w 5245100"/>
                <a:gd name="connsiteY2" fmla="*/ 279400 h 1250950"/>
                <a:gd name="connsiteX3" fmla="*/ 0 w 5245100"/>
                <a:gd name="connsiteY3" fmla="*/ 1250950 h 1250950"/>
                <a:gd name="connsiteX4" fmla="*/ 2171700 w 5245100"/>
                <a:gd name="connsiteY4" fmla="*/ 1250950 h 1250950"/>
                <a:gd name="connsiteX5" fmla="*/ 2178050 w 5245100"/>
                <a:gd name="connsiteY5" fmla="*/ 1003300 h 1250950"/>
                <a:gd name="connsiteX6" fmla="*/ 5238750 w 5245100"/>
                <a:gd name="connsiteY6" fmla="*/ 977900 h 1250950"/>
                <a:gd name="connsiteX7" fmla="*/ 5245100 w 5245100"/>
                <a:gd name="connsiteY7" fmla="*/ 6350 h 1250950"/>
                <a:gd name="connsiteX8" fmla="*/ 4514850 w 5245100"/>
                <a:gd name="connsiteY8" fmla="*/ 0 h 1250950"/>
                <a:gd name="connsiteX0" fmla="*/ 4508500 w 5245100"/>
                <a:gd name="connsiteY0" fmla="*/ 0 h 1247775"/>
                <a:gd name="connsiteX1" fmla="*/ 4508500 w 5245100"/>
                <a:gd name="connsiteY1" fmla="*/ 250825 h 1247775"/>
                <a:gd name="connsiteX2" fmla="*/ 19050 w 5245100"/>
                <a:gd name="connsiteY2" fmla="*/ 276225 h 1247775"/>
                <a:gd name="connsiteX3" fmla="*/ 0 w 5245100"/>
                <a:gd name="connsiteY3" fmla="*/ 1247775 h 1247775"/>
                <a:gd name="connsiteX4" fmla="*/ 2171700 w 5245100"/>
                <a:gd name="connsiteY4" fmla="*/ 1247775 h 1247775"/>
                <a:gd name="connsiteX5" fmla="*/ 2178050 w 5245100"/>
                <a:gd name="connsiteY5" fmla="*/ 1000125 h 1247775"/>
                <a:gd name="connsiteX6" fmla="*/ 5238750 w 5245100"/>
                <a:gd name="connsiteY6" fmla="*/ 974725 h 1247775"/>
                <a:gd name="connsiteX7" fmla="*/ 5245100 w 5245100"/>
                <a:gd name="connsiteY7" fmla="*/ 3175 h 1247775"/>
                <a:gd name="connsiteX8" fmla="*/ 4508500 w 5245100"/>
                <a:gd name="connsiteY8" fmla="*/ 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100" h="1247775">
                  <a:moveTo>
                    <a:pt x="4508500" y="0"/>
                  </a:moveTo>
                  <a:lnTo>
                    <a:pt x="4508500" y="250825"/>
                  </a:lnTo>
                  <a:lnTo>
                    <a:pt x="19050" y="276225"/>
                  </a:lnTo>
                  <a:lnTo>
                    <a:pt x="0" y="1247775"/>
                  </a:lnTo>
                  <a:lnTo>
                    <a:pt x="2171700" y="1247775"/>
                  </a:lnTo>
                  <a:lnTo>
                    <a:pt x="2178050" y="1000125"/>
                  </a:lnTo>
                  <a:lnTo>
                    <a:pt x="5238750" y="974725"/>
                  </a:lnTo>
                  <a:cubicBezTo>
                    <a:pt x="5240867" y="650875"/>
                    <a:pt x="5242983" y="327025"/>
                    <a:pt x="5245100" y="3175"/>
                  </a:cubicBezTo>
                  <a:lnTo>
                    <a:pt x="4508500" y="0"/>
                  </a:lnTo>
                  <a:close/>
                </a:path>
              </a:pathLst>
            </a:custGeom>
            <a:solidFill>
              <a:srgbClr val="265CD4">
                <a:alpha val="26000"/>
              </a:srgbClr>
            </a:solidFill>
            <a:ln w="28575">
              <a:solidFill>
                <a:srgbClr val="265CD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43F4E299-BA35-74E6-DEC9-A04BB694762F}"/>
              </a:ext>
            </a:extLst>
          </p:cNvPr>
          <p:cNvSpPr txBox="1"/>
          <p:nvPr/>
        </p:nvSpPr>
        <p:spPr>
          <a:xfrm>
            <a:off x="5058965" y="1021578"/>
            <a:ext cx="542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优点：要素齐全，由面到点聚焦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5D415C8-D36C-4F96-C23E-367D5728585D}"/>
              </a:ext>
            </a:extLst>
          </p:cNvPr>
          <p:cNvGrpSpPr/>
          <p:nvPr/>
        </p:nvGrpSpPr>
        <p:grpSpPr>
          <a:xfrm>
            <a:off x="5160275" y="4823506"/>
            <a:ext cx="5976937" cy="1814018"/>
            <a:chOff x="5936455" y="4226470"/>
            <a:chExt cx="5976937" cy="1814018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B566C07-B9DB-40BD-D991-80CCEC9F1604}"/>
                </a:ext>
              </a:extLst>
            </p:cNvPr>
            <p:cNvSpPr txBox="1"/>
            <p:nvPr/>
          </p:nvSpPr>
          <p:spPr>
            <a:xfrm>
              <a:off x="5936455" y="4226470"/>
              <a:ext cx="2988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缺点：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00D4E5F-0AFA-580B-61C2-5F41CEF7E26F}"/>
                </a:ext>
              </a:extLst>
            </p:cNvPr>
            <p:cNvGrpSpPr/>
            <p:nvPr/>
          </p:nvGrpSpPr>
          <p:grpSpPr>
            <a:xfrm>
              <a:off x="6021540" y="4540772"/>
              <a:ext cx="5891852" cy="776982"/>
              <a:chOff x="6021540" y="4657036"/>
              <a:chExt cx="5891852" cy="776982"/>
            </a:xfrm>
          </p:grpSpPr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0D5865F-EB96-9A13-3A36-3C9D079E0BE1}"/>
                  </a:ext>
                </a:extLst>
              </p:cNvPr>
              <p:cNvSpPr txBox="1"/>
              <p:nvPr/>
            </p:nvSpPr>
            <p:spPr>
              <a:xfrm>
                <a:off x="6021540" y="4657036"/>
                <a:ext cx="580676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4000" dirty="0"/>
                  <a:t>·</a:t>
                </a:r>
                <a:endParaRPr lang="zh-CN" altLang="zh-CN" dirty="0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10DF026E-3A53-45A4-82C7-33017C1A765A}"/>
                  </a:ext>
                </a:extLst>
              </p:cNvPr>
              <p:cNvSpPr txBox="1"/>
              <p:nvPr/>
            </p:nvSpPr>
            <p:spPr>
              <a:xfrm>
                <a:off x="6390524" y="4734083"/>
                <a:ext cx="5522868" cy="69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dirty="0"/>
                  <a:t>实验结果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缺少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量化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分析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和比较基准</a:t>
                </a:r>
                <a:r>
                  <a:rPr lang="zh-CN" altLang="zh-CN" dirty="0"/>
                  <a:t>，</a:t>
                </a:r>
                <a:r>
                  <a:rPr lang="zh-CN" altLang="en-US" dirty="0"/>
                  <a:t>只有定性的分析，缺乏</a:t>
                </a:r>
                <a:r>
                  <a:rPr lang="zh-CN" altLang="zh-CN" dirty="0"/>
                  <a:t>说服力</a:t>
                </a:r>
                <a:endParaRPr lang="zh-CN" altLang="en-US" dirty="0"/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87ECF3E-6F6A-3ECE-7139-7EB83E519AAC}"/>
                </a:ext>
              </a:extLst>
            </p:cNvPr>
            <p:cNvGrpSpPr/>
            <p:nvPr/>
          </p:nvGrpSpPr>
          <p:grpSpPr>
            <a:xfrm>
              <a:off x="6018462" y="5271457"/>
              <a:ext cx="5894930" cy="769031"/>
              <a:chOff x="6018462" y="5444394"/>
              <a:chExt cx="5894930" cy="769031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90FAD28-7B54-DF5D-D947-1C77D32288D1}"/>
                  </a:ext>
                </a:extLst>
              </p:cNvPr>
              <p:cNvSpPr txBox="1"/>
              <p:nvPr/>
            </p:nvSpPr>
            <p:spPr>
              <a:xfrm>
                <a:off x="6390524" y="5513490"/>
                <a:ext cx="5522868" cy="699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</a:rPr>
                  <a:t>缺少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文章代码链接</a:t>
                </a:r>
                <a:r>
                  <a:rPr lang="zh-CN" altLang="zh-CN" dirty="0"/>
                  <a:t>，</a:t>
                </a:r>
                <a:r>
                  <a:rPr lang="zh-CN" altLang="en-US" dirty="0"/>
                  <a:t>读者难以对文章的方法进行复现，导致</a:t>
                </a:r>
                <a:r>
                  <a:rPr lang="zh-CN" altLang="zh-CN" dirty="0"/>
                  <a:t>文章的可信度</a:t>
                </a:r>
                <a:r>
                  <a:rPr lang="zh-CN" altLang="en-US" dirty="0"/>
                  <a:t>降低</a:t>
                </a:r>
                <a:endParaRPr lang="zh-CN" altLang="zh-CN" dirty="0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E3E23E9-4253-99D9-C608-4D1437C30B45}"/>
                  </a:ext>
                </a:extLst>
              </p:cNvPr>
              <p:cNvSpPr txBox="1"/>
              <p:nvPr/>
            </p:nvSpPr>
            <p:spPr>
              <a:xfrm>
                <a:off x="6018462" y="5444394"/>
                <a:ext cx="36898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4000" dirty="0"/>
                  <a:t>·</a:t>
                </a:r>
                <a:endParaRPr lang="zh-CN" altLang="zh-CN" dirty="0"/>
              </a:p>
            </p:txBody>
          </p:sp>
        </p:grp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57099CEB-83DD-77AC-3BF2-9B6A1EED43F6}"/>
              </a:ext>
            </a:extLst>
          </p:cNvPr>
          <p:cNvSpPr txBox="1"/>
          <p:nvPr/>
        </p:nvSpPr>
        <p:spPr>
          <a:xfrm>
            <a:off x="5189597" y="1552226"/>
            <a:ext cx="5858557" cy="7875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摘要开头介绍了</a:t>
            </a:r>
            <a:r>
              <a:rPr lang="zh-CN" altLang="en-US" sz="1600" b="1" dirty="0"/>
              <a:t>研究背景</a:t>
            </a:r>
            <a:r>
              <a:rPr lang="zh-CN" altLang="en-US" sz="1600" dirty="0"/>
              <a:t>，在深度伪造检测领域，视频与音频模态相互关系的研究相对较少，引出研究目的</a:t>
            </a:r>
            <a:endParaRPr lang="en-US" altLang="zh-CN" sz="16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BBD7DA0-3513-AB9D-F3C5-0934AA97C3DE}"/>
              </a:ext>
            </a:extLst>
          </p:cNvPr>
          <p:cNvSpPr txBox="1"/>
          <p:nvPr/>
        </p:nvSpPr>
        <p:spPr>
          <a:xfrm>
            <a:off x="5189597" y="2536569"/>
            <a:ext cx="5858557" cy="4181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阐述本文的</a:t>
            </a:r>
            <a:r>
              <a:rPr lang="zh-CN" altLang="en-US" sz="1600" b="1" dirty="0"/>
              <a:t>研究目的，</a:t>
            </a:r>
            <a:r>
              <a:rPr lang="zh-CN" altLang="en-US" sz="1600" dirty="0"/>
              <a:t>探究视频和音频融合的深度伪造检测</a:t>
            </a:r>
            <a:endParaRPr lang="en-US" altLang="zh-CN" sz="16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5A84991-3D84-6EF4-43F8-BC2DC57D40A0}"/>
              </a:ext>
            </a:extLst>
          </p:cNvPr>
          <p:cNvSpPr txBox="1"/>
          <p:nvPr/>
        </p:nvSpPr>
        <p:spPr>
          <a:xfrm>
            <a:off x="5189597" y="3173444"/>
            <a:ext cx="5858555" cy="7875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提出本文的</a:t>
            </a:r>
            <a:r>
              <a:rPr lang="zh-CN" altLang="en-US" sz="1600" b="1" dirty="0"/>
              <a:t>研究方法，</a:t>
            </a:r>
            <a:r>
              <a:rPr lang="zh-CN" altLang="en-US" sz="1600" dirty="0"/>
              <a:t>利用视觉与音频模态之间的内在同步性，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提升深度伪造检测的性能</a:t>
            </a:r>
            <a:endParaRPr lang="en-US" altLang="zh-CN" sz="1600" dirty="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DDE562A-AE56-F300-0AF1-58C2D9C87DAA}"/>
              </a:ext>
            </a:extLst>
          </p:cNvPr>
          <p:cNvCxnSpPr>
            <a:cxnSpLocks/>
          </p:cNvCxnSpPr>
          <p:nvPr/>
        </p:nvCxnSpPr>
        <p:spPr>
          <a:xfrm flipV="1">
            <a:off x="4675948" y="2052803"/>
            <a:ext cx="494140" cy="540133"/>
          </a:xfrm>
          <a:prstGeom prst="straightConnector1">
            <a:avLst/>
          </a:prstGeom>
          <a:ln w="19050">
            <a:solidFill>
              <a:srgbClr val="9CC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2C54182-0C38-87BF-0089-838BF718705F}"/>
              </a:ext>
            </a:extLst>
          </p:cNvPr>
          <p:cNvCxnSpPr>
            <a:cxnSpLocks/>
          </p:cNvCxnSpPr>
          <p:nvPr/>
        </p:nvCxnSpPr>
        <p:spPr>
          <a:xfrm flipV="1">
            <a:off x="4653479" y="3740204"/>
            <a:ext cx="494140" cy="54013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ECF8BE0E-443F-ABA6-4542-D778A87DA174}"/>
              </a:ext>
            </a:extLst>
          </p:cNvPr>
          <p:cNvCxnSpPr>
            <a:cxnSpLocks/>
          </p:cNvCxnSpPr>
          <p:nvPr/>
        </p:nvCxnSpPr>
        <p:spPr>
          <a:xfrm flipV="1">
            <a:off x="4641251" y="2888867"/>
            <a:ext cx="494140" cy="54013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539E7459-2569-842F-E0CA-D7A9EAFBE710}"/>
              </a:ext>
            </a:extLst>
          </p:cNvPr>
          <p:cNvCxnSpPr>
            <a:cxnSpLocks/>
          </p:cNvCxnSpPr>
          <p:nvPr/>
        </p:nvCxnSpPr>
        <p:spPr>
          <a:xfrm flipV="1">
            <a:off x="4658780" y="4483428"/>
            <a:ext cx="494140" cy="540133"/>
          </a:xfrm>
          <a:prstGeom prst="straightConnector1">
            <a:avLst/>
          </a:prstGeom>
          <a:ln w="19050">
            <a:solidFill>
              <a:srgbClr val="265C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6698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1634</Words>
  <Application>Microsoft Office PowerPoint</Application>
  <PresentationFormat>宽屏</PresentationFormat>
  <Paragraphs>254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华文行楷</vt:lpstr>
      <vt:lpstr>等线</vt:lpstr>
      <vt:lpstr>微软雅黑</vt:lpstr>
      <vt:lpstr>Wingdings</vt:lpstr>
      <vt:lpstr>Times New Roman</vt:lpstr>
      <vt:lpstr>SimHei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Sword Tuffy</cp:lastModifiedBy>
  <cp:revision>261</cp:revision>
  <dcterms:created xsi:type="dcterms:W3CDTF">2016-11-24T09:20:00Z</dcterms:created>
  <dcterms:modified xsi:type="dcterms:W3CDTF">2024-12-08T11:38:53Z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